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84" r:id="rId1"/>
  </p:sldMasterIdLst>
  <p:sldIdLst>
    <p:sldId id="268" r:id="rId2"/>
    <p:sldId id="258" r:id="rId3"/>
    <p:sldId id="266" r:id="rId4"/>
    <p:sldId id="265" r:id="rId5"/>
    <p:sldId id="267" r:id="rId6"/>
    <p:sldId id="283" r:id="rId7"/>
    <p:sldId id="284" r:id="rId8"/>
    <p:sldId id="282" r:id="rId9"/>
    <p:sldId id="269" r:id="rId10"/>
    <p:sldId id="271" r:id="rId11"/>
    <p:sldId id="273" r:id="rId12"/>
    <p:sldId id="279" r:id="rId13"/>
    <p:sldId id="277" r:id="rId14"/>
    <p:sldId id="278" r:id="rId15"/>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5B378E7-E447-4CC8-860A-A32529214E54}" type="datetimeFigureOut">
              <a:rPr lang="ar-IQ" smtClean="0"/>
              <a:pPr/>
              <a:t>28/09/1441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A237465-D885-45D7-BC56-A82569CD278F}" type="slidenum">
              <a:rPr lang="ar-IQ" smtClean="0"/>
              <a:pPr/>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B378E7-E447-4CC8-860A-A32529214E54}" type="datetimeFigureOut">
              <a:rPr lang="ar-IQ" smtClean="0"/>
              <a:pPr/>
              <a:t>28/09/1441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A237465-D885-45D7-BC56-A82569CD278F}"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E5B378E7-E447-4CC8-860A-A32529214E54}" type="datetimeFigureOut">
              <a:rPr lang="ar-IQ" smtClean="0"/>
              <a:pPr/>
              <a:t>28/09/1441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A237465-D885-45D7-BC56-A82569CD278F}" type="slidenum">
              <a:rPr lang="ar-IQ" smtClean="0"/>
              <a:pPr/>
              <a:t>‹#›</a:t>
            </a:fld>
            <a:endParaRPr lang="ar-IQ"/>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B378E7-E447-4CC8-860A-A32529214E54}" type="datetimeFigureOut">
              <a:rPr lang="ar-IQ" smtClean="0"/>
              <a:pPr/>
              <a:t>28/09/1441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A237465-D885-45D7-BC56-A82569CD278F}" type="slidenum">
              <a:rPr lang="ar-IQ" smtClean="0"/>
              <a:pPr/>
              <a:t>‹#›</a:t>
            </a:fld>
            <a:endParaRPr lang="ar-IQ"/>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B378E7-E447-4CC8-860A-A32529214E54}" type="datetimeFigureOut">
              <a:rPr lang="ar-IQ" smtClean="0"/>
              <a:pPr/>
              <a:t>28/09/1441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9A237465-D885-45D7-BC56-A82569CD278F}" type="slidenum">
              <a:rPr lang="ar-IQ" smtClean="0"/>
              <a:pPr/>
              <a:t>‹#›</a:t>
            </a:fld>
            <a:endParaRPr lang="ar-IQ"/>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E5B378E7-E447-4CC8-860A-A32529214E54}" type="datetimeFigureOut">
              <a:rPr lang="ar-IQ" smtClean="0"/>
              <a:pPr/>
              <a:t>28/09/1441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A237465-D885-45D7-BC56-A82569CD278F}" type="slidenum">
              <a:rPr lang="ar-IQ" smtClean="0"/>
              <a:pPr/>
              <a:t>‹#›</a:t>
            </a:fld>
            <a:endParaRPr lang="ar-IQ"/>
          </a:p>
        </p:txBody>
      </p:sp>
      <p:sp>
        <p:nvSpPr>
          <p:cNvPr id="9" name="Content Placeholder 8"/>
          <p:cNvSpPr>
            <a:spLocks noGrp="1"/>
          </p:cNvSpPr>
          <p:nvPr>
            <p:ph sz="quarter" idx="13"/>
          </p:nvPr>
        </p:nvSpPr>
        <p:spPr>
          <a:xfrm>
            <a:off x="676655"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5B378E7-E447-4CC8-860A-A32529214E54}" type="datetimeFigureOut">
              <a:rPr lang="ar-IQ" smtClean="0"/>
              <a:pPr/>
              <a:t>28/09/1441</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9A237465-D885-45D7-BC56-A82569CD278F}" type="slidenum">
              <a:rPr lang="ar-IQ" smtClean="0"/>
              <a:pPr/>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B378E7-E447-4CC8-860A-A32529214E54}" type="datetimeFigureOut">
              <a:rPr lang="ar-IQ" smtClean="0"/>
              <a:pPr/>
              <a:t>28/09/1441</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9A237465-D885-45D7-BC56-A82569CD278F}" type="slidenum">
              <a:rPr lang="ar-IQ" smtClean="0"/>
              <a:pPr/>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E5B378E7-E447-4CC8-860A-A32529214E54}" type="datetimeFigureOut">
              <a:rPr lang="ar-IQ" smtClean="0"/>
              <a:pPr/>
              <a:t>28/09/1441</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9A237465-D885-45D7-BC56-A82569CD278F}"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E5B378E7-E447-4CC8-860A-A32529214E54}" type="datetimeFigureOut">
              <a:rPr lang="ar-IQ" smtClean="0"/>
              <a:pPr/>
              <a:t>28/09/1441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A237465-D885-45D7-BC56-A82569CD278F}" type="slidenum">
              <a:rPr lang="ar-IQ" smtClean="0"/>
              <a:pPr/>
              <a:t>‹#›</a:t>
            </a:fld>
            <a:endParaRPr lang="ar-IQ"/>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B378E7-E447-4CC8-860A-A32529214E54}" type="datetimeFigureOut">
              <a:rPr lang="ar-IQ" smtClean="0"/>
              <a:pPr/>
              <a:t>28/09/1441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9A237465-D885-45D7-BC56-A82569CD278F}" type="slidenum">
              <a:rPr lang="ar-IQ" smtClean="0"/>
              <a:pPr/>
              <a:t>‹#›</a:t>
            </a:fld>
            <a:endParaRPr lang="ar-IQ"/>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E5B378E7-E447-4CC8-860A-A32529214E54}" type="datetimeFigureOut">
              <a:rPr lang="ar-IQ" smtClean="0"/>
              <a:pPr/>
              <a:t>28/09/1441</a:t>
            </a:fld>
            <a:endParaRPr lang="ar-IQ"/>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ar-IQ"/>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9A237465-D885-45D7-BC56-A82569CD278F}" type="slidenum">
              <a:rPr lang="ar-IQ" smtClean="0"/>
              <a:pPr/>
              <a:t>‹#›</a:t>
            </a:fld>
            <a:endParaRPr lang="ar-IQ"/>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1" eaLnBrk="1" latinLnBrk="0" hangingPunct="1">
        <a:spcBef>
          <a:spcPct val="0"/>
        </a:spcBef>
        <a:buNone/>
        <a:defRPr sz="4400" kern="1200">
          <a:solidFill>
            <a:srgbClr val="FFFFFF"/>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74320" indent="-274320" algn="r" defTabSz="914400" rtl="1"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r" defTabSz="914400" rtl="1"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r" defTabSz="914400" rtl="1"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r" defTabSz="914400" rtl="1"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r" defTabSz="914400" rtl="1"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2C56E1F-C44D-4CBD-B5A4-050EC6766FE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63688" y="1954877"/>
            <a:ext cx="6192687" cy="4480316"/>
          </a:xfrm>
        </p:spPr>
      </p:pic>
      <p:sp>
        <p:nvSpPr>
          <p:cNvPr id="3" name="Title 2">
            <a:extLst>
              <a:ext uri="{FF2B5EF4-FFF2-40B4-BE49-F238E27FC236}">
                <a16:creationId xmlns:a16="http://schemas.microsoft.com/office/drawing/2014/main" id="{8AE8EF6F-DF4B-4A1B-95BA-34CC8602816E}"/>
              </a:ext>
            </a:extLst>
          </p:cNvPr>
          <p:cNvSpPr>
            <a:spLocks noGrp="1"/>
          </p:cNvSpPr>
          <p:nvPr>
            <p:ph type="title"/>
          </p:nvPr>
        </p:nvSpPr>
        <p:spPr/>
        <p:txBody>
          <a:bodyPr/>
          <a:lstStyle/>
          <a:p>
            <a:r>
              <a:rPr lang="en-US" dirty="0"/>
              <a:t>Body region</a:t>
            </a:r>
          </a:p>
        </p:txBody>
      </p:sp>
    </p:spTree>
    <p:extLst>
      <p:ext uri="{BB962C8B-B14F-4D97-AF65-F5344CB8AC3E}">
        <p14:creationId xmlns:p14="http://schemas.microsoft.com/office/powerpoint/2010/main" val="2266032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3780" y="980728"/>
            <a:ext cx="3352800" cy="753666"/>
          </a:xfrm>
        </p:spPr>
        <p:txBody>
          <a:bodyPr anchor="ctr"/>
          <a:lstStyle/>
          <a:p>
            <a:pPr algn="ctr"/>
            <a:r>
              <a:rPr lang="ar-IQ" sz="2800" dirty="0"/>
              <a:t> اجزاء الفم القاضمه/ الفكوك</a:t>
            </a:r>
            <a:br>
              <a:rPr lang="en-US" sz="2800" dirty="0"/>
            </a:br>
            <a:r>
              <a:rPr lang="en-US" sz="2800" dirty="0"/>
              <a:t>The Mandible</a:t>
            </a:r>
            <a:endParaRPr lang="ar-IQ" sz="2800" dirty="0"/>
          </a:p>
        </p:txBody>
      </p:sp>
      <p:sp>
        <p:nvSpPr>
          <p:cNvPr id="4" name="Text Placeholder 3"/>
          <p:cNvSpPr>
            <a:spLocks noGrp="1"/>
          </p:cNvSpPr>
          <p:nvPr>
            <p:ph type="body" sz="half" idx="2"/>
          </p:nvPr>
        </p:nvSpPr>
        <p:spPr>
          <a:xfrm>
            <a:off x="334227" y="1800614"/>
            <a:ext cx="3352800" cy="4724730"/>
          </a:xfrm>
        </p:spPr>
        <p:txBody>
          <a:bodyPr>
            <a:noAutofit/>
          </a:bodyPr>
          <a:lstStyle/>
          <a:p>
            <a:r>
              <a:rPr lang="ar-IQ" dirty="0">
                <a:latin typeface="Adobe Arabic" panose="02040503050201020203" pitchFamily="18" charset="-78"/>
                <a:cs typeface="Adobe Arabic" panose="02040503050201020203" pitchFamily="18" charset="-78"/>
              </a:rPr>
              <a:t> تتميز الفكوك بصلابتها وقوتها وذلك لكثرة المادة المتصلبه والتي جعلت الفكوك تبدو باللون الداكن</a:t>
            </a:r>
          </a:p>
          <a:p>
            <a:r>
              <a:rPr lang="ar-IQ" dirty="0">
                <a:latin typeface="Adobe Arabic" panose="02040503050201020203" pitchFamily="18" charset="-78"/>
                <a:cs typeface="Adobe Arabic" panose="02040503050201020203" pitchFamily="18" charset="-78"/>
              </a:rPr>
              <a:t>تتصل الفكوك بصندوق  الراس بنقطتين هما</a:t>
            </a:r>
          </a:p>
          <a:p>
            <a:r>
              <a:rPr lang="en-US" dirty="0" err="1">
                <a:latin typeface="Adobe Arabic" panose="02040503050201020203" pitchFamily="18" charset="-78"/>
                <a:cs typeface="Adobe Arabic" panose="02040503050201020203" pitchFamily="18" charset="-78"/>
              </a:rPr>
              <a:t>Ginglymus</a:t>
            </a:r>
            <a:r>
              <a:rPr lang="ar-IQ" dirty="0">
                <a:latin typeface="Adobe Arabic" panose="02040503050201020203" pitchFamily="18" charset="-78"/>
                <a:cs typeface="Adobe Arabic" panose="02040503050201020203" pitchFamily="18" charset="-78"/>
              </a:rPr>
              <a:t> والتي تكون الى الداخل و  </a:t>
            </a:r>
            <a:r>
              <a:rPr lang="en-US" dirty="0">
                <a:latin typeface="Adobe Arabic" panose="02040503050201020203" pitchFamily="18" charset="-78"/>
                <a:cs typeface="Adobe Arabic" panose="02040503050201020203" pitchFamily="18" charset="-78"/>
              </a:rPr>
              <a:t>Condyle</a:t>
            </a:r>
            <a:r>
              <a:rPr lang="ar-IQ" dirty="0">
                <a:latin typeface="Adobe Arabic" panose="02040503050201020203" pitchFamily="18" charset="-78"/>
                <a:cs typeface="Adobe Arabic" panose="02040503050201020203" pitchFamily="18" charset="-78"/>
              </a:rPr>
              <a:t> والتي تكون الى الخارج</a:t>
            </a:r>
          </a:p>
          <a:p>
            <a:r>
              <a:rPr lang="ar-IQ" dirty="0">
                <a:latin typeface="Adobe Arabic" panose="02040503050201020203" pitchFamily="18" charset="-78"/>
                <a:cs typeface="Adobe Arabic" panose="02040503050201020203" pitchFamily="18" charset="-78"/>
              </a:rPr>
              <a:t>وبذلك يستطيع الفك ان يسلط القوة الاكبر على الطعام فيقطعه</a:t>
            </a:r>
          </a:p>
          <a:p>
            <a:r>
              <a:rPr lang="ar-IQ" dirty="0">
                <a:latin typeface="Adobe Arabic" panose="02040503050201020203" pitchFamily="18" charset="-78"/>
                <a:cs typeface="Adobe Arabic" panose="02040503050201020203" pitchFamily="18" charset="-78"/>
              </a:rPr>
              <a:t>كذلك فان للفكوك منطقتين</a:t>
            </a:r>
          </a:p>
          <a:p>
            <a:r>
              <a:rPr lang="ar-IQ" dirty="0">
                <a:latin typeface="Adobe Arabic" panose="02040503050201020203" pitchFamily="18" charset="-78"/>
                <a:cs typeface="Adobe Arabic" panose="02040503050201020203" pitchFamily="18" charset="-78"/>
              </a:rPr>
              <a:t>طرفيه وتسمى بمنطقة القطع </a:t>
            </a:r>
            <a:r>
              <a:rPr lang="en-US" dirty="0">
                <a:latin typeface="Adobe Arabic" panose="02040503050201020203" pitchFamily="18" charset="-78"/>
                <a:cs typeface="Adobe Arabic" panose="02040503050201020203" pitchFamily="18" charset="-78"/>
              </a:rPr>
              <a:t>incisor area</a:t>
            </a:r>
            <a:r>
              <a:rPr lang="ar-IQ" dirty="0">
                <a:latin typeface="Adobe Arabic" panose="02040503050201020203" pitchFamily="18" charset="-78"/>
                <a:cs typeface="Adobe Arabic" panose="02040503050201020203" pitchFamily="18" charset="-78"/>
              </a:rPr>
              <a:t> وهي تمتلك اسنان قويه من خلالها تستطيع قطع المادة الغذائيه مهما كانت قويه</a:t>
            </a:r>
          </a:p>
          <a:p>
            <a:r>
              <a:rPr lang="ar-IQ" dirty="0">
                <a:latin typeface="Adobe Arabic" panose="02040503050201020203" pitchFamily="18" charset="-78"/>
                <a:cs typeface="Adobe Arabic" panose="02040503050201020203" pitchFamily="18" charset="-78"/>
              </a:rPr>
              <a:t>ومنطقة الطحن  </a:t>
            </a:r>
            <a:r>
              <a:rPr lang="en-US" dirty="0">
                <a:latin typeface="Adobe Arabic" panose="02040503050201020203" pitchFamily="18" charset="-78"/>
                <a:cs typeface="Adobe Arabic" panose="02040503050201020203" pitchFamily="18" charset="-78"/>
              </a:rPr>
              <a:t>molar area</a:t>
            </a:r>
            <a:r>
              <a:rPr lang="ar-IQ" dirty="0">
                <a:latin typeface="Adobe Arabic" panose="02040503050201020203" pitchFamily="18" charset="-78"/>
                <a:cs typeface="Adobe Arabic" panose="02040503050201020203" pitchFamily="18" charset="-78"/>
              </a:rPr>
              <a:t> تكون اسنانها ضعيفه تساعد  منطقة القطع في اكمال عملية سحق الغذاء.</a:t>
            </a:r>
          </a:p>
          <a:p>
            <a:r>
              <a:rPr lang="ar-IQ" dirty="0">
                <a:latin typeface="Adobe Arabic" panose="02040503050201020203" pitchFamily="18" charset="-78"/>
                <a:cs typeface="Adobe Arabic" panose="02040503050201020203" pitchFamily="18" charset="-78"/>
              </a:rPr>
              <a:t>تتحرك الفكوك بشكل افقي من خلال عضلات قابضه </a:t>
            </a:r>
            <a:r>
              <a:rPr lang="en-US" dirty="0">
                <a:latin typeface="Adobe Arabic" panose="02040503050201020203" pitchFamily="18" charset="-78"/>
                <a:cs typeface="Adobe Arabic" panose="02040503050201020203" pitchFamily="18" charset="-78"/>
              </a:rPr>
              <a:t>adductor</a:t>
            </a:r>
            <a:r>
              <a:rPr lang="ar-IQ" dirty="0">
                <a:latin typeface="Adobe Arabic" panose="02040503050201020203" pitchFamily="18" charset="-78"/>
                <a:cs typeface="Adobe Arabic" panose="02040503050201020203" pitchFamily="18" charset="-78"/>
              </a:rPr>
              <a:t> وباسطه </a:t>
            </a:r>
            <a:r>
              <a:rPr lang="en-US" dirty="0">
                <a:latin typeface="Adobe Arabic" panose="02040503050201020203" pitchFamily="18" charset="-78"/>
                <a:cs typeface="Adobe Arabic" panose="02040503050201020203" pitchFamily="18" charset="-78"/>
              </a:rPr>
              <a:t>abductor</a:t>
            </a:r>
            <a:endParaRPr lang="ar-IQ" dirty="0">
              <a:latin typeface="Adobe Arabic" panose="02040503050201020203" pitchFamily="18" charset="-78"/>
              <a:cs typeface="Adobe Arabic" panose="02040503050201020203" pitchFamily="18" charset="-78"/>
            </a:endParaRPr>
          </a:p>
        </p:txBody>
      </p:sp>
      <p:pic>
        <p:nvPicPr>
          <p:cNvPr id="5" name="Content Placeholder 4" descr="mandibles"/>
          <p:cNvPicPr>
            <a:picLocks noGrp="1" noChangeAspect="1" noChangeArrowheads="1"/>
          </p:cNvPicPr>
          <p:nvPr>
            <p:ph idx="1"/>
          </p:nvPr>
        </p:nvPicPr>
        <p:blipFill>
          <a:blip r:embed="rId2"/>
          <a:srcRect/>
          <a:stretch>
            <a:fillRect/>
          </a:stretch>
        </p:blipFill>
        <p:spPr bwMode="auto">
          <a:xfrm>
            <a:off x="3923928" y="1928549"/>
            <a:ext cx="4608512" cy="4468860"/>
          </a:xfrm>
          <a:prstGeom prst="rect">
            <a:avLst/>
          </a:prstGeom>
          <a:noFill/>
          <a:ln w="9525">
            <a:noFill/>
            <a:miter lim="800000"/>
            <a:headEnd/>
            <a:tailEnd/>
          </a:ln>
        </p:spPr>
      </p:pic>
    </p:spTree>
    <p:extLst>
      <p:ext uri="{BB962C8B-B14F-4D97-AF65-F5344CB8AC3E}">
        <p14:creationId xmlns:p14="http://schemas.microsoft.com/office/powerpoint/2010/main" val="2635833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 calcmode="lin" valueType="num">
                                      <p:cBhvr additive="base">
                                        <p:cTn id="2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1" end="1"/>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 calcmode="lin" valueType="num">
                                      <p:cBhvr additive="base">
                                        <p:cTn id="2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 calcmode="lin" valueType="num">
                                      <p:cBhvr additive="base">
                                        <p:cTn id="3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3" end="3"/>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anim calcmode="lin" valueType="num">
                                      <p:cBhvr additive="base">
                                        <p:cTn id="3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4">
                                            <p:txEl>
                                              <p:pRg st="5" end="5"/>
                                            </p:txEl>
                                          </p:spTgt>
                                        </p:tgtEl>
                                        <p:attrNameLst>
                                          <p:attrName>style.visibility</p:attrName>
                                        </p:attrNameLst>
                                      </p:cBhvr>
                                      <p:to>
                                        <p:strVal val="visible"/>
                                      </p:to>
                                    </p:set>
                                    <p:anim calcmode="lin" valueType="num">
                                      <p:cBhvr additive="base">
                                        <p:cTn id="45"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4">
                                            <p:txEl>
                                              <p:pRg st="6" end="6"/>
                                            </p:txEl>
                                          </p:spTgt>
                                        </p:tgtEl>
                                        <p:attrNameLst>
                                          <p:attrName>style.visibility</p:attrName>
                                        </p:attrNameLst>
                                      </p:cBhvr>
                                      <p:to>
                                        <p:strVal val="visible"/>
                                      </p:to>
                                    </p:set>
                                    <p:anim calcmode="lin" valueType="num">
                                      <p:cBhvr additive="base">
                                        <p:cTn id="5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4">
                                            <p:txEl>
                                              <p:pRg st="6" end="6"/>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4">
                                            <p:txEl>
                                              <p:pRg st="7" end="7"/>
                                            </p:txEl>
                                          </p:spTgt>
                                        </p:tgtEl>
                                        <p:attrNameLst>
                                          <p:attrName>style.visibility</p:attrName>
                                        </p:attrNameLst>
                                      </p:cBhvr>
                                      <p:to>
                                        <p:strVal val="visible"/>
                                      </p:to>
                                    </p:set>
                                    <p:anim calcmode="lin" valueType="num">
                                      <p:cBhvr additive="base">
                                        <p:cTn id="5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886" y="836712"/>
            <a:ext cx="2866897" cy="900512"/>
          </a:xfrm>
        </p:spPr>
        <p:txBody>
          <a:bodyPr>
            <a:normAutofit fontScale="90000"/>
          </a:bodyPr>
          <a:lstStyle/>
          <a:p>
            <a:pPr algn="ctr"/>
            <a:r>
              <a:rPr lang="ar-IQ" dirty="0"/>
              <a:t>الفكوك المساعدة</a:t>
            </a:r>
            <a:br>
              <a:rPr lang="en-US" dirty="0"/>
            </a:br>
            <a:r>
              <a:rPr lang="en-US" dirty="0"/>
              <a:t>The maxillae</a:t>
            </a:r>
            <a:endParaRPr lang="ar-IQ" dirty="0"/>
          </a:p>
        </p:txBody>
      </p:sp>
      <p:sp>
        <p:nvSpPr>
          <p:cNvPr id="4" name="Text Placeholder 3"/>
          <p:cNvSpPr>
            <a:spLocks noGrp="1"/>
          </p:cNvSpPr>
          <p:nvPr>
            <p:ph type="body" sz="half" idx="2"/>
          </p:nvPr>
        </p:nvSpPr>
        <p:spPr>
          <a:xfrm>
            <a:off x="220577" y="1916832"/>
            <a:ext cx="3352800" cy="4104456"/>
          </a:xfrm>
        </p:spPr>
        <p:txBody>
          <a:bodyPr>
            <a:noAutofit/>
          </a:bodyPr>
          <a:lstStyle/>
          <a:p>
            <a:r>
              <a:rPr lang="ar-IQ" sz="2000" dirty="0">
                <a:latin typeface="Adobe Arabic" panose="02040503050201020203" pitchFamily="18" charset="-78"/>
                <a:cs typeface="Adobe Arabic" panose="02040503050201020203" pitchFamily="18" charset="-78"/>
              </a:rPr>
              <a:t>تتكون الفكوك المساعدة من اربعة حلقات هي الاصل </a:t>
            </a:r>
            <a:r>
              <a:rPr lang="en-US" sz="2000" dirty="0" err="1">
                <a:latin typeface="Adobe Arabic" panose="02040503050201020203" pitchFamily="18" charset="-78"/>
                <a:cs typeface="Adobe Arabic" panose="02040503050201020203" pitchFamily="18" charset="-78"/>
              </a:rPr>
              <a:t>cardo</a:t>
            </a:r>
            <a:r>
              <a:rPr lang="ar-IQ" sz="2000" dirty="0">
                <a:latin typeface="Adobe Arabic" panose="02040503050201020203" pitchFamily="18" charset="-78"/>
                <a:cs typeface="Adobe Arabic" panose="02040503050201020203" pitchFamily="18" charset="-78"/>
              </a:rPr>
              <a:t> والوصل </a:t>
            </a:r>
            <a:r>
              <a:rPr lang="en-US" sz="2000" dirty="0" err="1">
                <a:latin typeface="Adobe Arabic" panose="02040503050201020203" pitchFamily="18" charset="-78"/>
                <a:cs typeface="Adobe Arabic" panose="02040503050201020203" pitchFamily="18" charset="-78"/>
              </a:rPr>
              <a:t>stipes</a:t>
            </a:r>
            <a:r>
              <a:rPr lang="ar-IQ" sz="2000" dirty="0">
                <a:latin typeface="Adobe Arabic" panose="02040503050201020203" pitchFamily="18" charset="-78"/>
                <a:cs typeface="Adobe Arabic" panose="02040503050201020203" pitchFamily="18" charset="-78"/>
              </a:rPr>
              <a:t> والمشرشر </a:t>
            </a:r>
            <a:r>
              <a:rPr lang="en-US" sz="2000" dirty="0" err="1">
                <a:latin typeface="Adobe Arabic" panose="02040503050201020203" pitchFamily="18" charset="-78"/>
                <a:cs typeface="Adobe Arabic" panose="02040503050201020203" pitchFamily="18" charset="-78"/>
              </a:rPr>
              <a:t>lacinia</a:t>
            </a:r>
            <a:r>
              <a:rPr lang="ar-IQ" sz="2000" dirty="0">
                <a:latin typeface="Adobe Arabic" panose="02040503050201020203" pitchFamily="18" charset="-78"/>
                <a:cs typeface="Adobe Arabic" panose="02040503050201020203" pitchFamily="18" charset="-78"/>
              </a:rPr>
              <a:t> ( الجزء الفعال) والقلنسوة </a:t>
            </a:r>
            <a:r>
              <a:rPr lang="en-US" sz="2000" dirty="0" err="1">
                <a:latin typeface="Adobe Arabic" panose="02040503050201020203" pitchFamily="18" charset="-78"/>
                <a:cs typeface="Adobe Arabic" panose="02040503050201020203" pitchFamily="18" charset="-78"/>
              </a:rPr>
              <a:t>galea</a:t>
            </a:r>
            <a:r>
              <a:rPr lang="ar-IQ" sz="2000" dirty="0">
                <a:latin typeface="Adobe Arabic" panose="02040503050201020203" pitchFamily="18" charset="-78"/>
                <a:cs typeface="Adobe Arabic" panose="02040503050201020203" pitchFamily="18" charset="-78"/>
              </a:rPr>
              <a:t>( الجزء الساند للمشرشر) اضافة الى ذلك فهناك العضو الحساس الشبيه باللامس ويسمى الملمس </a:t>
            </a:r>
            <a:r>
              <a:rPr lang="en-US" sz="2000" dirty="0">
                <a:latin typeface="Adobe Arabic" panose="02040503050201020203" pitchFamily="18" charset="-78"/>
                <a:cs typeface="Adobe Arabic" panose="02040503050201020203" pitchFamily="18" charset="-78"/>
              </a:rPr>
              <a:t>maxillary palp</a:t>
            </a:r>
            <a:r>
              <a:rPr lang="ar-IQ" sz="2000" dirty="0">
                <a:latin typeface="Adobe Arabic" panose="02040503050201020203" pitchFamily="18" charset="-78"/>
                <a:cs typeface="Adobe Arabic" panose="02040503050201020203" pitchFamily="18" charset="-78"/>
              </a:rPr>
              <a:t> والذي يتكون من 1-7 قطع.</a:t>
            </a:r>
          </a:p>
          <a:p>
            <a:r>
              <a:rPr lang="ar-IQ" sz="2000" dirty="0">
                <a:latin typeface="Adobe Arabic" panose="02040503050201020203" pitchFamily="18" charset="-78"/>
                <a:cs typeface="Adobe Arabic" panose="02040503050201020203" pitchFamily="18" charset="-78"/>
              </a:rPr>
              <a:t>تشكل الفكوك المساعدة جزء مهما في الحشرات خاصة  في النوع الثاقب الماص اما في النوع القاضم فان مهمتها تكمن في مساعدة في هضم ما لم يهضم من قبل الفكوك، ويتم الهضم من خلال الاشواك التي تمتلكها المشرشر ومهما كانت صلابة تلك الاشواك فانها لا تصل الى صلابة الفكوك</a:t>
            </a:r>
          </a:p>
        </p:txBody>
      </p:sp>
      <p:pic>
        <p:nvPicPr>
          <p:cNvPr id="5" name="Content Placeholder 4" descr="maxillae"/>
          <p:cNvPicPr>
            <a:picLocks noGrp="1" noChangeAspect="1" noChangeArrowheads="1"/>
          </p:cNvPicPr>
          <p:nvPr>
            <p:ph idx="1"/>
          </p:nvPr>
        </p:nvPicPr>
        <p:blipFill>
          <a:blip r:embed="rId2"/>
          <a:srcRect/>
          <a:stretch>
            <a:fillRect/>
          </a:stretch>
        </p:blipFill>
        <p:spPr bwMode="auto">
          <a:xfrm>
            <a:off x="3559126" y="1592384"/>
            <a:ext cx="5391939" cy="5002168"/>
          </a:xfrm>
          <a:prstGeom prst="rect">
            <a:avLst/>
          </a:prstGeom>
          <a:noFill/>
          <a:ln w="9525">
            <a:noFill/>
            <a:miter lim="800000"/>
            <a:headEnd/>
            <a:tailEnd/>
          </a:ln>
        </p:spPr>
      </p:pic>
    </p:spTree>
    <p:extLst>
      <p:ext uri="{BB962C8B-B14F-4D97-AF65-F5344CB8AC3E}">
        <p14:creationId xmlns:p14="http://schemas.microsoft.com/office/powerpoint/2010/main" val="939950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5"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ppt_w</p:attrName>
                                        </p:attrNameLst>
                                      </p:cBhvr>
                                      <p:tavLst>
                                        <p:tav tm="0" fmla="#ppt_w*sin(2.5*pi*$)">
                                          <p:val>
                                            <p:fltVal val="0"/>
                                          </p:val>
                                        </p:tav>
                                        <p:tav tm="100000">
                                          <p:val>
                                            <p:fltVal val="1"/>
                                          </p:val>
                                        </p:tav>
                                      </p:tavLst>
                                    </p:anim>
                                    <p:anim calcmode="lin" valueType="num">
                                      <p:cBhvr>
                                        <p:cTn id="13"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8" dur="5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randombar(horizontal)">
                                      <p:cBhvr>
                                        <p:cTn id="23"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15CBCD7-6626-4542-87EA-88C622967C2B}"/>
              </a:ext>
            </a:extLst>
          </p:cNvPr>
          <p:cNvSpPr>
            <a:spLocks noGrp="1"/>
          </p:cNvSpPr>
          <p:nvPr>
            <p:ph type="body" sz="half" idx="2"/>
          </p:nvPr>
        </p:nvSpPr>
        <p:spPr>
          <a:xfrm>
            <a:off x="323528" y="1985384"/>
            <a:ext cx="3352800" cy="3963896"/>
          </a:xfrm>
        </p:spPr>
        <p:txBody>
          <a:bodyPr>
            <a:noAutofit/>
          </a:bodyPr>
          <a:lstStyle/>
          <a:p>
            <a:r>
              <a:rPr lang="ar-IQ" dirty="0">
                <a:latin typeface="Adobe Arabic" panose="02040503050201020203" pitchFamily="18" charset="-78"/>
                <a:cs typeface="Adobe Arabic" panose="02040503050201020203" pitchFamily="18" charset="-78"/>
              </a:rPr>
              <a:t>تتكون الشفى السفلى من خمسة قطع وهي</a:t>
            </a:r>
          </a:p>
          <a:p>
            <a:r>
              <a:rPr lang="ar-IQ" dirty="0">
                <a:latin typeface="Adobe Arabic" panose="02040503050201020203" pitchFamily="18" charset="-78"/>
                <a:cs typeface="Adobe Arabic" panose="02040503050201020203" pitchFamily="18" charset="-78"/>
              </a:rPr>
              <a:t>1- تحت الذقن </a:t>
            </a:r>
            <a:r>
              <a:rPr lang="en-US" dirty="0" err="1">
                <a:latin typeface="Adobe Arabic" panose="02040503050201020203" pitchFamily="18" charset="-78"/>
                <a:cs typeface="Adobe Arabic" panose="02040503050201020203" pitchFamily="18" charset="-78"/>
              </a:rPr>
              <a:t>submentum</a:t>
            </a:r>
            <a:r>
              <a:rPr lang="ar-IQ" dirty="0">
                <a:latin typeface="Adobe Arabic" panose="02040503050201020203" pitchFamily="18" charset="-78"/>
                <a:cs typeface="Adobe Arabic" panose="02040503050201020203" pitchFamily="18" charset="-78"/>
              </a:rPr>
              <a:t> وتكون القعه الاكبر حجما من بين القطع المكون للشفى وهي التي تتصل بصندوق الراس.</a:t>
            </a:r>
          </a:p>
          <a:p>
            <a:r>
              <a:rPr lang="ar-IQ" dirty="0">
                <a:latin typeface="Adobe Arabic" panose="02040503050201020203" pitchFamily="18" charset="-78"/>
                <a:cs typeface="Adobe Arabic" panose="02040503050201020203" pitchFamily="18" charset="-78"/>
              </a:rPr>
              <a:t>2- الذقن </a:t>
            </a:r>
            <a:r>
              <a:rPr lang="en-US" dirty="0" err="1">
                <a:latin typeface="Adobe Arabic" panose="02040503050201020203" pitchFamily="18" charset="-78"/>
                <a:cs typeface="Adobe Arabic" panose="02040503050201020203" pitchFamily="18" charset="-78"/>
              </a:rPr>
              <a:t>mentum</a:t>
            </a:r>
            <a:r>
              <a:rPr lang="ar-IQ" dirty="0">
                <a:latin typeface="Adobe Arabic" panose="02040503050201020203" pitchFamily="18" charset="-78"/>
                <a:cs typeface="Adobe Arabic" panose="02040503050201020203" pitchFamily="18" charset="-78"/>
              </a:rPr>
              <a:t> وتعتبر القطعه  الاصغر</a:t>
            </a:r>
          </a:p>
          <a:p>
            <a:r>
              <a:rPr lang="ar-IQ" dirty="0">
                <a:latin typeface="Adobe Arabic" panose="02040503050201020203" pitchFamily="18" charset="-78"/>
                <a:cs typeface="Adobe Arabic" panose="02040503050201020203" pitchFamily="18" charset="-78"/>
              </a:rPr>
              <a:t>3- مقدمة الذقن </a:t>
            </a:r>
            <a:r>
              <a:rPr lang="en-US" dirty="0" err="1">
                <a:latin typeface="Adobe Arabic" panose="02040503050201020203" pitchFamily="18" charset="-78"/>
                <a:cs typeface="Adobe Arabic" panose="02040503050201020203" pitchFamily="18" charset="-78"/>
              </a:rPr>
              <a:t>prementum</a:t>
            </a:r>
            <a:r>
              <a:rPr lang="ar-IQ" dirty="0">
                <a:latin typeface="Adobe Arabic" panose="02040503050201020203" pitchFamily="18" charset="-78"/>
                <a:cs typeface="Adobe Arabic" panose="02040503050201020203" pitchFamily="18" charset="-78"/>
              </a:rPr>
              <a:t> وتعتبر القطعه الاكثر اهميه اذ انها تحمل الاجزاء الفعاله في الشفه اضافة الى الملمس الشفوي </a:t>
            </a:r>
            <a:r>
              <a:rPr lang="en-US" dirty="0">
                <a:latin typeface="Adobe Arabic" panose="02040503050201020203" pitchFamily="18" charset="-78"/>
                <a:cs typeface="Adobe Arabic" panose="02040503050201020203" pitchFamily="18" charset="-78"/>
              </a:rPr>
              <a:t>labial palp</a:t>
            </a:r>
            <a:r>
              <a:rPr lang="ar-IQ" dirty="0">
                <a:latin typeface="Adobe Arabic" panose="02040503050201020203" pitchFamily="18" charset="-78"/>
                <a:cs typeface="Adobe Arabic" panose="02040503050201020203" pitchFamily="18" charset="-78"/>
              </a:rPr>
              <a:t> وهو الجزء الحساس للمواد الغذائيه.</a:t>
            </a:r>
          </a:p>
          <a:p>
            <a:r>
              <a:rPr lang="ar-IQ" dirty="0">
                <a:latin typeface="Adobe Arabic" panose="02040503050201020203" pitchFamily="18" charset="-78"/>
                <a:cs typeface="Adobe Arabic" panose="02040503050201020203" pitchFamily="18" charset="-78"/>
              </a:rPr>
              <a:t>اما الاجزاء الاخرى التي يحملها مقدمة الذقن فهي الاجزاء الفعاله وهي مساعدة الفكوك في مساعدة مسك الفريسه من خلال اللسينين وجار اللسينين </a:t>
            </a:r>
            <a:r>
              <a:rPr lang="en-US" dirty="0" err="1">
                <a:latin typeface="Adobe Arabic" panose="02040503050201020203" pitchFamily="18" charset="-78"/>
                <a:cs typeface="Adobe Arabic" panose="02040503050201020203" pitchFamily="18" charset="-78"/>
              </a:rPr>
              <a:t>glossa</a:t>
            </a:r>
            <a:r>
              <a:rPr lang="en-US" dirty="0">
                <a:latin typeface="Adobe Arabic" panose="02040503050201020203" pitchFamily="18" charset="-78"/>
                <a:cs typeface="Adobe Arabic" panose="02040503050201020203" pitchFamily="18" charset="-78"/>
              </a:rPr>
              <a:t> </a:t>
            </a:r>
            <a:r>
              <a:rPr lang="ar-IQ" dirty="0">
                <a:latin typeface="Adobe Arabic" panose="02040503050201020203" pitchFamily="18" charset="-78"/>
                <a:cs typeface="Adobe Arabic" panose="02040503050201020203" pitchFamily="18" charset="-78"/>
              </a:rPr>
              <a:t> و </a:t>
            </a:r>
            <a:r>
              <a:rPr lang="en-US" dirty="0" err="1">
                <a:latin typeface="Adobe Arabic" panose="02040503050201020203" pitchFamily="18" charset="-78"/>
                <a:cs typeface="Adobe Arabic" panose="02040503050201020203" pitchFamily="18" charset="-78"/>
              </a:rPr>
              <a:t>paraglossa</a:t>
            </a:r>
            <a:r>
              <a:rPr lang="ar-IQ" dirty="0">
                <a:latin typeface="Adobe Arabic" panose="02040503050201020203" pitchFamily="18" charset="-78"/>
                <a:cs typeface="Adobe Arabic" panose="02040503050201020203" pitchFamily="18" charset="-78"/>
              </a:rPr>
              <a:t> على التوالي</a:t>
            </a:r>
          </a:p>
          <a:p>
            <a:endParaRPr lang="en-US" dirty="0">
              <a:latin typeface="Adobe Arabic" panose="02040503050201020203" pitchFamily="18" charset="-78"/>
              <a:cs typeface="Adobe Arabic" panose="02040503050201020203" pitchFamily="18" charset="-78"/>
            </a:endParaRPr>
          </a:p>
        </p:txBody>
      </p:sp>
      <p:sp>
        <p:nvSpPr>
          <p:cNvPr id="3" name="Title 2">
            <a:extLst>
              <a:ext uri="{FF2B5EF4-FFF2-40B4-BE49-F238E27FC236}">
                <a16:creationId xmlns:a16="http://schemas.microsoft.com/office/drawing/2014/main" id="{1F56A05F-533E-484E-BC89-278E695A98B0}"/>
              </a:ext>
            </a:extLst>
          </p:cNvPr>
          <p:cNvSpPr>
            <a:spLocks noGrp="1"/>
          </p:cNvSpPr>
          <p:nvPr>
            <p:ph type="title"/>
          </p:nvPr>
        </p:nvSpPr>
        <p:spPr>
          <a:xfrm>
            <a:off x="683568" y="908720"/>
            <a:ext cx="2880320" cy="1076663"/>
          </a:xfrm>
        </p:spPr>
        <p:txBody>
          <a:bodyPr/>
          <a:lstStyle/>
          <a:p>
            <a:pPr algn="ctr"/>
            <a:r>
              <a:rPr lang="ar-IQ" dirty="0"/>
              <a:t> الشفى السفلى</a:t>
            </a:r>
            <a:br>
              <a:rPr lang="en-US" dirty="0"/>
            </a:br>
            <a:r>
              <a:rPr lang="en-US" dirty="0"/>
              <a:t>The labium</a:t>
            </a:r>
          </a:p>
        </p:txBody>
      </p:sp>
      <p:pic>
        <p:nvPicPr>
          <p:cNvPr id="5" name="Content Placeholder 4" descr="labium">
            <a:extLst>
              <a:ext uri="{FF2B5EF4-FFF2-40B4-BE49-F238E27FC236}">
                <a16:creationId xmlns:a16="http://schemas.microsoft.com/office/drawing/2014/main" id="{55E3BC34-61F9-4003-BFEE-CF5B2E3CECD2}"/>
              </a:ext>
            </a:extLst>
          </p:cNvPr>
          <p:cNvPicPr>
            <a:picLocks noGrp="1" noChangeAspect="1" noChangeArrowheads="1"/>
          </p:cNvPicPr>
          <p:nvPr>
            <p:ph idx="1"/>
          </p:nvPr>
        </p:nvPicPr>
        <p:blipFill>
          <a:blip r:embed="rId2"/>
          <a:srcRect/>
          <a:stretch>
            <a:fillRect/>
          </a:stretch>
        </p:blipFill>
        <p:spPr bwMode="auto">
          <a:xfrm>
            <a:off x="4932040" y="1219264"/>
            <a:ext cx="3053655" cy="4419472"/>
          </a:xfrm>
          <a:prstGeom prst="rect">
            <a:avLst/>
          </a:prstGeom>
          <a:noFill/>
          <a:ln w="9525">
            <a:noFill/>
            <a:miter lim="800000"/>
            <a:headEnd/>
            <a:tailEnd/>
          </a:ln>
        </p:spPr>
      </p:pic>
    </p:spTree>
    <p:extLst>
      <p:ext uri="{BB962C8B-B14F-4D97-AF65-F5344CB8AC3E}">
        <p14:creationId xmlns:p14="http://schemas.microsoft.com/office/powerpoint/2010/main" val="153029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anim calcmode="lin" valueType="num">
                                      <p:cBhvr>
                                        <p:cTn id="13" dur="2000" fill="hold"/>
                                        <p:tgtEl>
                                          <p:spTgt spid="5"/>
                                        </p:tgtEl>
                                        <p:attrNameLst>
                                          <p:attrName>ppt_w</p:attrName>
                                        </p:attrNameLst>
                                      </p:cBhvr>
                                      <p:tavLst>
                                        <p:tav tm="0" fmla="#ppt_w*sin(2.5*pi*$)">
                                          <p:val>
                                            <p:fltVal val="0"/>
                                          </p:val>
                                        </p:tav>
                                        <p:tav tm="100000">
                                          <p:val>
                                            <p:fltVal val="1"/>
                                          </p:val>
                                        </p:tav>
                                      </p:tavLst>
                                    </p:anim>
                                    <p:anim calcmode="lin" valueType="num">
                                      <p:cBhvr>
                                        <p:cTn id="14"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 calcmode="lin" valueType="num">
                                      <p:cBhvr>
                                        <p:cTn id="19"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2">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2">
                                            <p:txEl>
                                              <p:pRg st="1" end="1"/>
                                            </p:txEl>
                                          </p:spTgt>
                                        </p:tgtEl>
                                        <p:attrNameLst>
                                          <p:attrName>style.visibility</p:attrName>
                                        </p:attrNameLst>
                                      </p:cBhvr>
                                      <p:to>
                                        <p:strVal val="visible"/>
                                      </p:to>
                                    </p:set>
                                    <p:anim calcmode="lin" valueType="num">
                                      <p:cBhvr>
                                        <p:cTn id="26"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27"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28" dur="500"/>
                                        <p:tgtEl>
                                          <p:spTgt spid="2">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2">
                                            <p:txEl>
                                              <p:pRg st="2" end="2"/>
                                            </p:txEl>
                                          </p:spTgt>
                                        </p:tgtEl>
                                        <p:attrNameLst>
                                          <p:attrName>style.visibility</p:attrName>
                                        </p:attrNameLst>
                                      </p:cBhvr>
                                      <p:to>
                                        <p:strVal val="visible"/>
                                      </p:to>
                                    </p:set>
                                    <p:anim calcmode="lin" valueType="num">
                                      <p:cBhvr>
                                        <p:cTn id="33"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34"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35" dur="500"/>
                                        <p:tgtEl>
                                          <p:spTgt spid="2">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2">
                                            <p:txEl>
                                              <p:pRg st="3" end="3"/>
                                            </p:txEl>
                                          </p:spTgt>
                                        </p:tgtEl>
                                        <p:attrNameLst>
                                          <p:attrName>style.visibility</p:attrName>
                                        </p:attrNameLst>
                                      </p:cBhvr>
                                      <p:to>
                                        <p:strVal val="visible"/>
                                      </p:to>
                                    </p:set>
                                    <p:anim calcmode="lin" valueType="num">
                                      <p:cBhvr>
                                        <p:cTn id="40"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41"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42" dur="500"/>
                                        <p:tgtEl>
                                          <p:spTgt spid="2">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2">
                                            <p:txEl>
                                              <p:pRg st="4" end="4"/>
                                            </p:txEl>
                                          </p:spTgt>
                                        </p:tgtEl>
                                        <p:attrNameLst>
                                          <p:attrName>style.visibility</p:attrName>
                                        </p:attrNameLst>
                                      </p:cBhvr>
                                      <p:to>
                                        <p:strVal val="visible"/>
                                      </p:to>
                                    </p:set>
                                    <p:anim calcmode="lin" valueType="num">
                                      <p:cBhvr>
                                        <p:cTn id="47"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48"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49"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55640"/>
            <a:ext cx="3352800" cy="1136914"/>
          </a:xfrm>
        </p:spPr>
        <p:txBody>
          <a:bodyPr/>
          <a:lstStyle/>
          <a:p>
            <a:r>
              <a:rPr lang="ar-IQ" dirty="0"/>
              <a:t>اجزاء الفم الثاقية الماصه</a:t>
            </a:r>
            <a:br>
              <a:rPr lang="en-US" dirty="0"/>
            </a:br>
            <a:r>
              <a:rPr lang="en-US" dirty="0">
                <a:latin typeface="Adobe Arabic" panose="02040503050201020203" pitchFamily="18" charset="-78"/>
                <a:cs typeface="Adobe Arabic" panose="02040503050201020203" pitchFamily="18" charset="-78"/>
              </a:rPr>
              <a:t>Piercing sucking </a:t>
            </a:r>
            <a:r>
              <a:rPr lang="en-US" dirty="0" err="1">
                <a:latin typeface="Adobe Arabic" panose="02040503050201020203" pitchFamily="18" charset="-78"/>
                <a:cs typeface="Adobe Arabic" panose="02040503050201020203" pitchFamily="18" charset="-78"/>
              </a:rPr>
              <a:t>m.p.</a:t>
            </a:r>
            <a:endParaRPr lang="ar-IQ" dirty="0">
              <a:latin typeface="Adobe Arabic" panose="02040503050201020203" pitchFamily="18" charset="-78"/>
              <a:cs typeface="Adobe Arabic" panose="02040503050201020203" pitchFamily="18" charset="-78"/>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64360" y="1541578"/>
            <a:ext cx="4697288" cy="4092325"/>
          </a:xfrm>
        </p:spPr>
      </p:pic>
      <p:sp>
        <p:nvSpPr>
          <p:cNvPr id="4" name="Text Placeholder 3"/>
          <p:cNvSpPr>
            <a:spLocks noGrp="1"/>
          </p:cNvSpPr>
          <p:nvPr>
            <p:ph type="body" sz="half" idx="2"/>
          </p:nvPr>
        </p:nvSpPr>
        <p:spPr>
          <a:xfrm>
            <a:off x="179512" y="1988840"/>
            <a:ext cx="3352800" cy="3645063"/>
          </a:xfrm>
        </p:spPr>
        <p:txBody>
          <a:bodyPr>
            <a:noAutofit/>
          </a:bodyPr>
          <a:lstStyle/>
          <a:p>
            <a:r>
              <a:rPr lang="ar-IQ" dirty="0">
                <a:latin typeface="Adobe Arabic" panose="02040503050201020203" pitchFamily="18" charset="-78"/>
                <a:cs typeface="Adobe Arabic" panose="02040503050201020203" pitchFamily="18" charset="-78"/>
              </a:rPr>
              <a:t>في هذا النوع  من اجزاء الفم تتحور كافة اجزاء الفم الى شكل ابر، حيث يكون كل من الفكوك والفكوك المساعدة واللسان والشفا السفلى على شكل خيوط رفيعه  لا يمكن ان ترى بالعين المجردة وذلك لكي تتمكن نمن دخول جسم الانسان او الحيوان دون ان يشعر بها الانسان</a:t>
            </a:r>
          </a:p>
          <a:p>
            <a:r>
              <a:rPr lang="ar-IQ" dirty="0">
                <a:latin typeface="Adobe Arabic" panose="02040503050201020203" pitchFamily="18" charset="-78"/>
                <a:cs typeface="Adobe Arabic" panose="02040503050201020203" pitchFamily="18" charset="-78"/>
              </a:rPr>
              <a:t>اما  الشفى السفلى فلم تتحور وبقيت بصورتها الكبيرة وذلك لكي تحتضن الاجزاء انفة الذكر اثناء الراحه وتخرج من الغمد اثناء التغذيه.</a:t>
            </a:r>
          </a:p>
          <a:p>
            <a:r>
              <a:rPr lang="ar-IQ" dirty="0">
                <a:latin typeface="Adobe Arabic" panose="02040503050201020203" pitchFamily="18" charset="-78"/>
                <a:cs typeface="Adobe Arabic" panose="02040503050201020203" pitchFamily="18" charset="-78"/>
              </a:rPr>
              <a:t>هاية الفكوك تتصف بالتدبب بينما نهاية الفكوك المساعدة فانها تتصف  بالتسنن، وكلا الاثنين هما الوسيلة الوحيدة التي من خلالها يحدث الشق في جلد الانسان لكي تفتح الطريق امام اللسان والشفى السفلى فانها التي تدخل الى الداخل لكي تنقل الدم الى التجويف الفمي للبعوضه.</a:t>
            </a:r>
          </a:p>
        </p:txBody>
      </p:sp>
    </p:spTree>
    <p:extLst>
      <p:ext uri="{BB962C8B-B14F-4D97-AF65-F5344CB8AC3E}">
        <p14:creationId xmlns:p14="http://schemas.microsoft.com/office/powerpoint/2010/main" val="828972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 calcmode="lin" valueType="num">
                                      <p:cBhvr additive="base">
                                        <p:cTn id="2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 calcmode="lin" valueType="num">
                                      <p:cBhvr additive="base">
                                        <p:cTn id="3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D5EB80-370D-4703-8156-CCB15DB6E78E}"/>
              </a:ext>
            </a:extLst>
          </p:cNvPr>
          <p:cNvSpPr>
            <a:spLocks noGrp="1"/>
          </p:cNvSpPr>
          <p:nvPr>
            <p:ph type="body" sz="half" idx="2"/>
          </p:nvPr>
        </p:nvSpPr>
        <p:spPr>
          <a:xfrm>
            <a:off x="452982" y="1882544"/>
            <a:ext cx="3352800" cy="4066736"/>
          </a:xfrm>
        </p:spPr>
        <p:txBody>
          <a:bodyPr>
            <a:normAutofit/>
          </a:bodyPr>
          <a:lstStyle/>
          <a:p>
            <a:r>
              <a:rPr lang="ar-IQ" sz="2000" dirty="0"/>
              <a:t>هذا النوع من انواع اجزاء الفم موجود في الذبابه المنزليه وحيث ان الذبابه تتغذى على المواد</a:t>
            </a:r>
          </a:p>
          <a:p>
            <a:r>
              <a:rPr lang="ar-IQ" sz="2000" dirty="0"/>
              <a:t>السائله وليس هناك حاجز بين الذبابة زالمادة الغذائيه فان الذبابة ليست بحاجة الى الفكوك والفكوك المساعدة ولذلك يتضح  بوجود اللسان والشفى العليا اضافة الى ذلك فان الشفى السفلة تحورت الى قطعه اسفنجيه تكثر فيها الانابيب الشعريه والتي من خلالها تستطيع الحشرة ان تحصل على المادة الغذائيه بزمن قصير وبكمية اكبر</a:t>
            </a:r>
            <a:endParaRPr lang="en-US" sz="2000" dirty="0"/>
          </a:p>
        </p:txBody>
      </p:sp>
      <p:sp>
        <p:nvSpPr>
          <p:cNvPr id="3" name="Title 2">
            <a:extLst>
              <a:ext uri="{FF2B5EF4-FFF2-40B4-BE49-F238E27FC236}">
                <a16:creationId xmlns:a16="http://schemas.microsoft.com/office/drawing/2014/main" id="{8D34DD51-7966-4EE2-8E54-30D276F61580}"/>
              </a:ext>
            </a:extLst>
          </p:cNvPr>
          <p:cNvSpPr>
            <a:spLocks noGrp="1"/>
          </p:cNvSpPr>
          <p:nvPr>
            <p:ph type="title"/>
          </p:nvPr>
        </p:nvSpPr>
        <p:spPr>
          <a:xfrm>
            <a:off x="611560" y="332656"/>
            <a:ext cx="3352800" cy="1101589"/>
          </a:xfrm>
        </p:spPr>
        <p:txBody>
          <a:bodyPr/>
          <a:lstStyle/>
          <a:p>
            <a:r>
              <a:rPr lang="ar-IQ" dirty="0"/>
              <a:t>اجزاء الفم اللاعقه</a:t>
            </a:r>
            <a:br>
              <a:rPr lang="ar-IQ" dirty="0"/>
            </a:br>
            <a:r>
              <a:rPr lang="en-US" dirty="0" err="1"/>
              <a:t>hustellated</a:t>
            </a:r>
            <a:r>
              <a:rPr lang="en-US" dirty="0"/>
              <a:t> </a:t>
            </a:r>
            <a:r>
              <a:rPr lang="en-US" dirty="0" err="1"/>
              <a:t>m.p.</a:t>
            </a:r>
            <a:endParaRPr lang="en-US" dirty="0"/>
          </a:p>
        </p:txBody>
      </p:sp>
      <p:pic>
        <p:nvPicPr>
          <p:cNvPr id="5" name="Content Placeholder 4">
            <a:extLst>
              <a:ext uri="{FF2B5EF4-FFF2-40B4-BE49-F238E27FC236}">
                <a16:creationId xmlns:a16="http://schemas.microsoft.com/office/drawing/2014/main" id="{05749DB5-BE5C-4132-83CF-B03B04402A1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88024" y="1026325"/>
            <a:ext cx="3902994" cy="5045965"/>
          </a:xfrm>
        </p:spPr>
      </p:pic>
    </p:spTree>
    <p:extLst>
      <p:ext uri="{BB962C8B-B14F-4D97-AF65-F5344CB8AC3E}">
        <p14:creationId xmlns:p14="http://schemas.microsoft.com/office/powerpoint/2010/main" val="2106016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 calcmode="lin" valueType="num">
                                      <p:cBhvr additive="base">
                                        <p:cTn id="19"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 calcmode="lin" valueType="num">
                                      <p:cBhvr additive="base">
                                        <p:cTn id="25"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124744"/>
            <a:ext cx="7772400" cy="834082"/>
          </a:xfrm>
        </p:spPr>
        <p:txBody>
          <a:bodyPr>
            <a:normAutofit fontScale="90000"/>
          </a:bodyPr>
          <a:lstStyle/>
          <a:p>
            <a:pPr algn="r" eaLnBrk="1" hangingPunct="1">
              <a:defRPr/>
            </a:pPr>
            <a:r>
              <a:rPr lang="ar-IQ" sz="4800" dirty="0">
                <a:cs typeface="DecoType Naskh Extensions" pitchFamily="2" charset="-78"/>
              </a:rPr>
              <a:t> </a:t>
            </a:r>
            <a:br>
              <a:rPr lang="ar-IQ" sz="4800" dirty="0">
                <a:cs typeface="DecoType Naskh Extensions" pitchFamily="2" charset="-78"/>
              </a:rPr>
            </a:br>
            <a:br>
              <a:rPr lang="ar-IQ" sz="4800" dirty="0">
                <a:cs typeface="DecoType Naskh Extensions" pitchFamily="2" charset="-78"/>
              </a:rPr>
            </a:br>
            <a:br>
              <a:rPr lang="ar-IQ" sz="4800" dirty="0">
                <a:cs typeface="DecoType Naskh Extensions" pitchFamily="2" charset="-78"/>
              </a:rPr>
            </a:br>
            <a:br>
              <a:rPr lang="ar-IQ" sz="4800" dirty="0">
                <a:cs typeface="DecoType Naskh Extensions" pitchFamily="2" charset="-78"/>
              </a:rPr>
            </a:br>
            <a:br>
              <a:rPr lang="ar-IQ" sz="4800" dirty="0">
                <a:cs typeface="DecoType Naskh Extensions" pitchFamily="2" charset="-78"/>
              </a:rPr>
            </a:br>
            <a:r>
              <a:rPr lang="ar-IQ" sz="4800" dirty="0">
                <a:cs typeface="DecoType Naskh Extensions" pitchFamily="2" charset="-78"/>
              </a:rPr>
              <a:t>الدراسة المظهرية            </a:t>
            </a:r>
            <a:r>
              <a:rPr lang="en-US" sz="3600" dirty="0">
                <a:latin typeface="Adobe Arabic" panose="02040503050201020203" pitchFamily="18" charset="-78"/>
                <a:cs typeface="Adobe Arabic" panose="02040503050201020203" pitchFamily="18" charset="-78"/>
              </a:rPr>
              <a:t>Morphological studies</a:t>
            </a:r>
            <a:r>
              <a:rPr lang="ar-IQ" sz="3600" dirty="0">
                <a:latin typeface="Adobe Arabic" panose="02040503050201020203" pitchFamily="18" charset="-78"/>
                <a:cs typeface="Adobe Arabic" panose="02040503050201020203" pitchFamily="18" charset="-78"/>
              </a:rPr>
              <a:t>                </a:t>
            </a:r>
            <a:endParaRPr lang="en-US" sz="3100" dirty="0">
              <a:latin typeface="Adobe Arabic" panose="02040503050201020203" pitchFamily="18" charset="-78"/>
              <a:cs typeface="Adobe Arabic" panose="02040503050201020203" pitchFamily="18" charset="-78"/>
            </a:endParaRPr>
          </a:p>
        </p:txBody>
      </p:sp>
      <p:sp>
        <p:nvSpPr>
          <p:cNvPr id="2051" name="Rectangle 3"/>
          <p:cNvSpPr>
            <a:spLocks noGrp="1" noChangeArrowheads="1"/>
          </p:cNvSpPr>
          <p:nvPr>
            <p:ph type="subTitle" idx="1"/>
          </p:nvPr>
        </p:nvSpPr>
        <p:spPr>
          <a:xfrm>
            <a:off x="1371600" y="2924944"/>
            <a:ext cx="6400800" cy="1500188"/>
          </a:xfrm>
        </p:spPr>
        <p:txBody>
          <a:bodyPr>
            <a:normAutofit/>
          </a:bodyPr>
          <a:lstStyle/>
          <a:p>
            <a:pPr eaLnBrk="1" hangingPunct="1">
              <a:lnSpc>
                <a:spcPct val="90000"/>
              </a:lnSpc>
              <a:defRPr/>
            </a:pPr>
            <a:r>
              <a:rPr lang="ar-IQ" sz="9600" dirty="0">
                <a:cs typeface="Monotype Koufi" pitchFamily="2" charset="-78"/>
              </a:rPr>
              <a:t>الرأس  </a:t>
            </a:r>
            <a:r>
              <a:rPr lang="en-US" sz="5400" dirty="0">
                <a:cs typeface="Monotype Koufi" pitchFamily="2" charset="-78"/>
              </a:rPr>
              <a:t>The head</a:t>
            </a:r>
            <a:endParaRPr lang="en-US" sz="9600" dirty="0">
              <a:cs typeface="Monotype Koufi"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1000" fill="hold"/>
                                        <p:tgtEl>
                                          <p:spTgt spid="2050"/>
                                        </p:tgtEl>
                                        <p:attrNameLst>
                                          <p:attrName>ppt_x</p:attrName>
                                        </p:attrNameLst>
                                      </p:cBhvr>
                                      <p:tavLst>
                                        <p:tav tm="0">
                                          <p:val>
                                            <p:strVal val="#ppt_x"/>
                                          </p:val>
                                        </p:tav>
                                        <p:tav tm="100000">
                                          <p:val>
                                            <p:strVal val="#ppt_x"/>
                                          </p:val>
                                        </p:tav>
                                      </p:tavLst>
                                    </p:anim>
                                    <p:anim calcmode="lin" valueType="num">
                                      <p:cBhvr additive="base">
                                        <p:cTn id="8" dur="10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2051">
                                            <p:txEl>
                                              <p:pRg st="0" end="0"/>
                                            </p:txEl>
                                          </p:spTgt>
                                        </p:tgtEl>
                                        <p:attrNameLst>
                                          <p:attrName>style.visibility</p:attrName>
                                        </p:attrNameLst>
                                      </p:cBhvr>
                                      <p:to>
                                        <p:strVal val="visible"/>
                                      </p:to>
                                    </p:set>
                                    <p:animEffect transition="in" filter="circle(in)">
                                      <p:cBhvr>
                                        <p:cTn id="13" dur="1000"/>
                                        <p:tgtEl>
                                          <p:spTgt spid="20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467544" y="3140968"/>
            <a:ext cx="3352800" cy="3312368"/>
          </a:xfrm>
        </p:spPr>
        <p:txBody>
          <a:bodyPr>
            <a:normAutofit lnSpcReduction="10000"/>
          </a:bodyPr>
          <a:lstStyle/>
          <a:p>
            <a:r>
              <a:rPr lang="ar-IQ" dirty="0"/>
              <a:t>تقسم الحشرات الى ثلاثة اقسام اعتمادأ على اجزاء الفم وهي وكما في الرسم المرفق</a:t>
            </a:r>
          </a:p>
          <a:p>
            <a:r>
              <a:rPr lang="ar-IQ" dirty="0"/>
              <a:t>1- امامي اجزاء الفم </a:t>
            </a:r>
            <a:r>
              <a:rPr lang="en-US" dirty="0"/>
              <a:t>prognathous </a:t>
            </a:r>
            <a:r>
              <a:rPr lang="ar-IQ" dirty="0"/>
              <a:t> عندما يكون المحور السيني والصادي متوازين</a:t>
            </a:r>
            <a:endParaRPr lang="en-US" dirty="0"/>
          </a:p>
          <a:p>
            <a:r>
              <a:rPr lang="en-US" dirty="0"/>
              <a:t>2</a:t>
            </a:r>
            <a:r>
              <a:rPr lang="ar-IQ" dirty="0"/>
              <a:t>- سفلي اجزاء الفم </a:t>
            </a:r>
            <a:r>
              <a:rPr lang="en-US" dirty="0"/>
              <a:t>hypognathous </a:t>
            </a:r>
            <a:r>
              <a:rPr lang="ar-IQ" dirty="0"/>
              <a:t>عندما يكون المحور الصادي عمودي على المحور السيني</a:t>
            </a:r>
            <a:endParaRPr lang="en-US" dirty="0"/>
          </a:p>
          <a:p>
            <a:r>
              <a:rPr lang="ar-IQ" dirty="0"/>
              <a:t>3- خلفي اجزاء الفم </a:t>
            </a:r>
            <a:r>
              <a:rPr lang="en-US" dirty="0"/>
              <a:t>opisthognathous</a:t>
            </a:r>
          </a:p>
          <a:p>
            <a:r>
              <a:rPr lang="ar-IQ" dirty="0"/>
              <a:t>عندما تكون اجزاء الفم ممتدة بين الارجل الاماميه للحشرة</a:t>
            </a:r>
          </a:p>
        </p:txBody>
      </p:sp>
      <p:sp>
        <p:nvSpPr>
          <p:cNvPr id="2" name="Title 1"/>
          <p:cNvSpPr>
            <a:spLocks noGrp="1"/>
          </p:cNvSpPr>
          <p:nvPr>
            <p:ph type="title"/>
          </p:nvPr>
        </p:nvSpPr>
        <p:spPr>
          <a:xfrm>
            <a:off x="539552" y="1844824"/>
            <a:ext cx="3352800" cy="1252728"/>
          </a:xfrm>
        </p:spPr>
        <p:txBody>
          <a:bodyPr/>
          <a:lstStyle/>
          <a:p>
            <a:r>
              <a:rPr lang="ar-IQ" dirty="0"/>
              <a:t>تقسيم الحشرات اعتمادا  على وضع اجزاء الفم</a:t>
            </a:r>
          </a:p>
        </p:txBody>
      </p:sp>
      <p:pic>
        <p:nvPicPr>
          <p:cNvPr id="5" name="Content Placeholder 4" descr="head capsule types"/>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artisticPhotocopy/>
                    </a14:imgEffect>
                  </a14:imgLayer>
                </a14:imgProps>
              </a:ext>
            </a:extLst>
          </a:blip>
          <a:stretch>
            <a:fillRect/>
          </a:stretch>
        </p:blipFill>
        <p:spPr bwMode="auto">
          <a:xfrm>
            <a:off x="3923928" y="2132856"/>
            <a:ext cx="4968552" cy="3528392"/>
          </a:xfrm>
          <a:prstGeom prst="rect">
            <a:avLst/>
          </a:prstGeom>
          <a:noFill/>
          <a:ln>
            <a:noFill/>
          </a:ln>
        </p:spPr>
      </p:pic>
    </p:spTree>
    <p:extLst>
      <p:ext uri="{BB962C8B-B14F-4D97-AF65-F5344CB8AC3E}">
        <p14:creationId xmlns:p14="http://schemas.microsoft.com/office/powerpoint/2010/main" val="1631653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000"/>
                                        <p:tgtEl>
                                          <p:spTgt spid="5"/>
                                        </p:tgtEl>
                                      </p:cBhvr>
                                    </p:animEffect>
                                    <p:anim calcmode="lin" valueType="num">
                                      <p:cBhvr>
                                        <p:cTn id="15" dur="2000" fill="hold"/>
                                        <p:tgtEl>
                                          <p:spTgt spid="5"/>
                                        </p:tgtEl>
                                        <p:attrNameLst>
                                          <p:attrName>ppt_w</p:attrName>
                                        </p:attrNameLst>
                                      </p:cBhvr>
                                      <p:tavLst>
                                        <p:tav tm="0" fmla="#ppt_w*sin(2.5*pi*$)">
                                          <p:val>
                                            <p:fltVal val="0"/>
                                          </p:val>
                                        </p:tav>
                                        <p:tav tm="100000">
                                          <p:val>
                                            <p:fltVal val="1"/>
                                          </p:val>
                                        </p:tav>
                                      </p:tavLst>
                                    </p:anim>
                                    <p:anim calcmode="lin" valueType="num">
                                      <p:cBhvr>
                                        <p:cTn id="16"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 calcmode="lin" valueType="num">
                                      <p:cBhvr additive="base">
                                        <p:cTn id="2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 calcmode="lin" valueType="num">
                                      <p:cBhvr additive="base">
                                        <p:cTn id="3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 calcmode="lin" valueType="num">
                                      <p:cBhvr additive="base">
                                        <p:cTn id="4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3" end="3"/>
                                            </p:txEl>
                                          </p:spTgt>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anim calcmode="lin" valueType="num">
                                      <p:cBhvr additive="base">
                                        <p:cTn id="4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179512" y="1136712"/>
            <a:ext cx="3008313" cy="4800600"/>
          </a:xfrm>
        </p:spPr>
        <p:txBody>
          <a:bodyPr/>
          <a:lstStyle/>
          <a:p>
            <a:r>
              <a:rPr lang="ar-IQ" dirty="0"/>
              <a:t>يتكون صندوق الراس من عدد من الصفيحات التي تتحد مع بعضها لتكون صندوق الراس القوي الذي يحوي داخله اهم جزء في حياة الحشرة الا وهو الدماغ والرسم يبين تلك الصفائح والتي لونت بالوان يسهل تميزيها وهي الجبهه </a:t>
            </a:r>
            <a:r>
              <a:rPr lang="en-US" dirty="0"/>
              <a:t>frons</a:t>
            </a:r>
            <a:r>
              <a:rPr lang="ar-IQ" dirty="0"/>
              <a:t> والخد </a:t>
            </a:r>
            <a:r>
              <a:rPr lang="en-US" dirty="0"/>
              <a:t>Gena</a:t>
            </a:r>
            <a:r>
              <a:rPr lang="ar-IQ" dirty="0"/>
              <a:t> والهامه </a:t>
            </a:r>
            <a:r>
              <a:rPr lang="en-US" dirty="0"/>
              <a:t>vertex</a:t>
            </a:r>
            <a:r>
              <a:rPr lang="ar-IQ" dirty="0"/>
              <a:t> والفكوك </a:t>
            </a:r>
            <a:r>
              <a:rPr lang="en-US" dirty="0"/>
              <a:t>mandible</a:t>
            </a:r>
            <a:r>
              <a:rPr lang="ar-IQ" dirty="0"/>
              <a:t> اما الفكوك المساعدة والشفه السفلى فلم تظهر في الرسم. كذلك يمكن ملاحظة اثار اتصال الهيكل الداخلي بالراس من خلال </a:t>
            </a:r>
            <a:r>
              <a:rPr lang="en-US" dirty="0"/>
              <a:t>anterior tentorial pit</a:t>
            </a:r>
            <a:r>
              <a:rPr lang="ar-IQ" dirty="0"/>
              <a:t> </a:t>
            </a:r>
          </a:p>
        </p:txBody>
      </p:sp>
      <p:sp>
        <p:nvSpPr>
          <p:cNvPr id="2" name="Title 1"/>
          <p:cNvSpPr>
            <a:spLocks noGrp="1"/>
          </p:cNvSpPr>
          <p:nvPr>
            <p:ph type="title"/>
          </p:nvPr>
        </p:nvSpPr>
        <p:spPr>
          <a:xfrm>
            <a:off x="467544" y="332656"/>
            <a:ext cx="8458200" cy="520700"/>
          </a:xfrm>
        </p:spPr>
        <p:txBody>
          <a:bodyPr/>
          <a:lstStyle/>
          <a:p>
            <a:r>
              <a:rPr lang="ar-IQ" dirty="0"/>
              <a:t>    صندوق الراس والصفائح المكونة له     </a:t>
            </a:r>
          </a:p>
        </p:txBody>
      </p:sp>
      <p:sp>
        <p:nvSpPr>
          <p:cNvPr id="4" name="Content Placeholder 3"/>
          <p:cNvSpPr>
            <a:spLocks noGrp="1"/>
          </p:cNvSpPr>
          <p:nvPr>
            <p:ph idx="1"/>
          </p:nvPr>
        </p:nvSpPr>
        <p:spPr>
          <a:xfrm>
            <a:off x="3563888" y="980728"/>
            <a:ext cx="5340350" cy="4800600"/>
          </a:xfrm>
        </p:spPr>
        <p:txBody>
          <a:bodyPr/>
          <a:lstStyle/>
          <a:p>
            <a:endParaRPr lang="ar-IQ" dirty="0"/>
          </a:p>
        </p:txBody>
      </p:sp>
      <p:pic>
        <p:nvPicPr>
          <p:cNvPr id="5" name="Picture 4" descr="head-front"/>
          <p:cNvPicPr>
            <a:picLocks noChangeAspect="1" noChangeArrowheads="1"/>
          </p:cNvPicPr>
          <p:nvPr/>
        </p:nvPicPr>
        <p:blipFill>
          <a:blip r:embed="rId2"/>
          <a:srcRect/>
          <a:stretch>
            <a:fillRect/>
          </a:stretch>
        </p:blipFill>
        <p:spPr bwMode="auto">
          <a:xfrm>
            <a:off x="3631284" y="1412776"/>
            <a:ext cx="5189188" cy="4248472"/>
          </a:xfrm>
          <a:prstGeom prst="rect">
            <a:avLst/>
          </a:prstGeom>
          <a:noFill/>
          <a:ln w="9525">
            <a:noFill/>
            <a:miter lim="800000"/>
            <a:headEnd/>
            <a:tailEnd/>
          </a:ln>
        </p:spPr>
      </p:pic>
    </p:spTree>
    <p:extLst>
      <p:ext uri="{BB962C8B-B14F-4D97-AF65-F5344CB8AC3E}">
        <p14:creationId xmlns:p14="http://schemas.microsoft.com/office/powerpoint/2010/main" val="3862541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p:cTn id="20"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683568" y="2276872"/>
            <a:ext cx="3352800" cy="3816424"/>
          </a:xfrm>
        </p:spPr>
        <p:txBody>
          <a:bodyPr/>
          <a:lstStyle/>
          <a:p>
            <a:r>
              <a:rPr lang="ar-IQ" dirty="0"/>
              <a:t>الرسم يبين الهيكل الداخلي للراس حيث يشاهد الجسرين الطوليين اللذين يربطان مقدمة الراس مع مؤخرته واللذان يدعيان</a:t>
            </a:r>
          </a:p>
          <a:p>
            <a:r>
              <a:rPr lang="en-US" dirty="0"/>
              <a:t>Tentorial bridge</a:t>
            </a:r>
            <a:r>
              <a:rPr lang="ar-IQ" dirty="0"/>
              <a:t> كذلك يبين الرسم ان هناك ذراعين تنشان من الجسرين الى الاعلى تدعيان </a:t>
            </a:r>
            <a:r>
              <a:rPr lang="en-US" dirty="0"/>
              <a:t>arms</a:t>
            </a:r>
            <a:r>
              <a:rPr lang="ar-IQ" dirty="0"/>
              <a:t> لاسناد الجهة العليا لصندوق الراس ضد الصدمات التي غالبا ما تاتي الى الحشرة من لاعلى وذلك لان الحشرات من الكائنات الحيه الزاحفه</a:t>
            </a:r>
          </a:p>
        </p:txBody>
      </p:sp>
      <p:sp>
        <p:nvSpPr>
          <p:cNvPr id="3" name="Title 2"/>
          <p:cNvSpPr>
            <a:spLocks noGrp="1"/>
          </p:cNvSpPr>
          <p:nvPr>
            <p:ph type="title"/>
          </p:nvPr>
        </p:nvSpPr>
        <p:spPr>
          <a:xfrm>
            <a:off x="683568" y="1772816"/>
            <a:ext cx="3352800" cy="432048"/>
          </a:xfrm>
        </p:spPr>
        <p:txBody>
          <a:bodyPr/>
          <a:lstStyle/>
          <a:p>
            <a:pPr algn="r"/>
            <a:r>
              <a:rPr lang="ar-IQ" sz="2000" dirty="0"/>
              <a:t>    الهيكل الداخلي لصندوق الراس</a:t>
            </a:r>
          </a:p>
        </p:txBody>
      </p:sp>
      <p:pic>
        <p:nvPicPr>
          <p:cNvPr id="5" name="Content Placeholder 4" descr="DSC00090"/>
          <p:cNvPicPr>
            <a:picLocks noGrp="1" noChangeAspect="1" noChangeArrowheads="1"/>
          </p:cNvPicPr>
          <p:nvPr>
            <p:ph idx="1"/>
          </p:nvPr>
        </p:nvPicPr>
        <p:blipFill>
          <a:blip r:embed="rId2"/>
          <a:srcRect/>
          <a:stretch>
            <a:fillRect/>
          </a:stretch>
        </p:blipFill>
        <p:spPr bwMode="auto">
          <a:xfrm>
            <a:off x="4469408" y="2132856"/>
            <a:ext cx="4320480" cy="3240359"/>
          </a:xfrm>
          <a:prstGeom prst="rect">
            <a:avLst/>
          </a:prstGeom>
          <a:noFill/>
          <a:ln w="9525">
            <a:noFill/>
            <a:miter lim="800000"/>
            <a:headEnd/>
            <a:tailEnd/>
          </a:ln>
        </p:spPr>
      </p:pic>
    </p:spTree>
    <p:extLst>
      <p:ext uri="{BB962C8B-B14F-4D97-AF65-F5344CB8AC3E}">
        <p14:creationId xmlns:p14="http://schemas.microsoft.com/office/powerpoint/2010/main" val="2164997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 calcmode="lin" valueType="num">
                                      <p:cBhvr>
                                        <p:cTn id="22"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23"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24"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25" dur="1000"/>
                                        <p:tgtEl>
                                          <p:spTgt spid="2">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2">
                                            <p:txEl>
                                              <p:pRg st="1" end="1"/>
                                            </p:txEl>
                                          </p:spTgt>
                                        </p:tgtEl>
                                        <p:attrNameLst>
                                          <p:attrName>style.visibility</p:attrName>
                                        </p:attrNameLst>
                                      </p:cBhvr>
                                      <p:to>
                                        <p:strVal val="visible"/>
                                      </p:to>
                                    </p:set>
                                    <p:anim calcmode="lin" valueType="num">
                                      <p:cBhvr>
                                        <p:cTn id="30"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31"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32"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33" dur="1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1F26E-99E0-4F63-AFEE-D2B5E8DC6D17}"/>
              </a:ext>
            </a:extLst>
          </p:cNvPr>
          <p:cNvSpPr>
            <a:spLocks noGrp="1"/>
          </p:cNvSpPr>
          <p:nvPr>
            <p:ph type="title"/>
          </p:nvPr>
        </p:nvSpPr>
        <p:spPr/>
        <p:txBody>
          <a:bodyPr>
            <a:normAutofit fontScale="90000"/>
          </a:bodyPr>
          <a:lstStyle/>
          <a:p>
            <a:pPr lvl="0">
              <a:spcBef>
                <a:spcPts val="0"/>
              </a:spcBef>
            </a:pPr>
            <a:r>
              <a:rPr lang="ar-IQ" sz="4900" dirty="0">
                <a:solidFill>
                  <a:prstClr val="black"/>
                </a:solidFill>
                <a:latin typeface="Adobe Arabic" panose="02040503050201020203" pitchFamily="18" charset="-78"/>
                <a:ea typeface="+mn-ea"/>
                <a:cs typeface="Adobe Arabic" panose="02040503050201020203" pitchFamily="18" charset="-78"/>
              </a:rPr>
              <a:t>ملحقات الراس</a:t>
            </a:r>
            <a:br>
              <a:rPr lang="ar-IQ" sz="2800" dirty="0">
                <a:solidFill>
                  <a:prstClr val="black"/>
                </a:solidFill>
                <a:latin typeface="Adobe Arabic" panose="02040503050201020203" pitchFamily="18" charset="-78"/>
                <a:ea typeface="+mn-ea"/>
                <a:cs typeface="Adobe Arabic" panose="02040503050201020203" pitchFamily="18" charset="-78"/>
              </a:rPr>
            </a:br>
            <a:r>
              <a:rPr lang="ar-IQ" sz="4000" dirty="0">
                <a:solidFill>
                  <a:prstClr val="black"/>
                </a:solidFill>
                <a:latin typeface="Adobe Arabic" panose="02040503050201020203" pitchFamily="18" charset="-78"/>
                <a:ea typeface="+mn-ea"/>
                <a:cs typeface="Adobe Arabic" panose="02040503050201020203" pitchFamily="18" charset="-78"/>
              </a:rPr>
              <a:t>تقسم ملحقات الراس الى قسمين</a:t>
            </a:r>
            <a:br>
              <a:rPr lang="ar-IQ" sz="2800" dirty="0">
                <a:solidFill>
                  <a:prstClr val="black"/>
                </a:solidFill>
                <a:latin typeface="Adobe Arabic" panose="02040503050201020203" pitchFamily="18" charset="-78"/>
                <a:ea typeface="+mn-ea"/>
                <a:cs typeface="Adobe Arabic" panose="02040503050201020203" pitchFamily="18" charset="-78"/>
              </a:rPr>
            </a:br>
            <a:endParaRPr lang="en-US" sz="2800" dirty="0">
              <a:latin typeface="Adobe Arabic" panose="02040503050201020203" pitchFamily="18" charset="-78"/>
              <a:cs typeface="Adobe Arabic" panose="02040503050201020203" pitchFamily="18" charset="-78"/>
            </a:endParaRPr>
          </a:p>
        </p:txBody>
      </p:sp>
      <p:sp>
        <p:nvSpPr>
          <p:cNvPr id="3" name="Rectangle 2">
            <a:extLst>
              <a:ext uri="{FF2B5EF4-FFF2-40B4-BE49-F238E27FC236}">
                <a16:creationId xmlns:a16="http://schemas.microsoft.com/office/drawing/2014/main" id="{1449CC26-CE53-40B8-87A3-96AA62D36F88}"/>
              </a:ext>
            </a:extLst>
          </p:cNvPr>
          <p:cNvSpPr/>
          <p:nvPr/>
        </p:nvSpPr>
        <p:spPr>
          <a:xfrm>
            <a:off x="251520" y="1897223"/>
            <a:ext cx="8640960" cy="7879080"/>
          </a:xfrm>
          <a:prstGeom prst="rect">
            <a:avLst/>
          </a:prstGeom>
        </p:spPr>
        <p:txBody>
          <a:bodyPr wrap="square">
            <a:spAutoFit/>
          </a:bodyPr>
          <a:lstStyle/>
          <a:p>
            <a:pPr lvl="0"/>
            <a:r>
              <a:rPr lang="ar-IQ" sz="2800" dirty="0">
                <a:solidFill>
                  <a:prstClr val="black"/>
                </a:solidFill>
                <a:latin typeface="Adobe Arabic" panose="02040503050201020203" pitchFamily="18" charset="-78"/>
                <a:cs typeface="Adobe Arabic" panose="02040503050201020203" pitchFamily="18" charset="-78"/>
              </a:rPr>
              <a:t>1- الملحقات الحسيه</a:t>
            </a:r>
          </a:p>
          <a:p>
            <a:pPr lvl="0"/>
            <a:r>
              <a:rPr lang="ar-IQ" sz="2800" dirty="0">
                <a:solidFill>
                  <a:prstClr val="black"/>
                </a:solidFill>
                <a:latin typeface="Adobe Arabic" panose="02040503050201020203" pitchFamily="18" charset="-78"/>
                <a:cs typeface="Adobe Arabic" panose="02040503050201020203" pitchFamily="18" charset="-78"/>
              </a:rPr>
              <a:t>وتشمل</a:t>
            </a:r>
          </a:p>
          <a:p>
            <a:pPr lvl="0"/>
            <a:r>
              <a:rPr lang="ar-IQ" sz="2800" dirty="0">
                <a:solidFill>
                  <a:prstClr val="black"/>
                </a:solidFill>
                <a:latin typeface="Adobe Arabic" panose="02040503050201020203" pitchFamily="18" charset="-78"/>
                <a:cs typeface="Adobe Arabic" panose="02040503050201020203" pitchFamily="18" charset="-78"/>
              </a:rPr>
              <a:t>    أ- العيون </a:t>
            </a:r>
            <a:r>
              <a:rPr lang="en-US" sz="2800" dirty="0">
                <a:solidFill>
                  <a:prstClr val="black"/>
                </a:solidFill>
                <a:latin typeface="Adobe Arabic" panose="02040503050201020203" pitchFamily="18" charset="-78"/>
                <a:cs typeface="Adobe Arabic" panose="02040503050201020203" pitchFamily="18" charset="-78"/>
              </a:rPr>
              <a:t>eyes</a:t>
            </a:r>
            <a:r>
              <a:rPr lang="ar-IQ" sz="2800" dirty="0">
                <a:solidFill>
                  <a:prstClr val="black"/>
                </a:solidFill>
                <a:latin typeface="Adobe Arabic" panose="02040503050201020203" pitchFamily="18" charset="-78"/>
                <a:cs typeface="Adobe Arabic" panose="02040503050201020203" pitchFamily="18" charset="-78"/>
              </a:rPr>
              <a:t>      ( المركبه </a:t>
            </a:r>
            <a:r>
              <a:rPr lang="en-US" sz="2800" dirty="0">
                <a:solidFill>
                  <a:prstClr val="black"/>
                </a:solidFill>
                <a:latin typeface="Adobe Arabic" panose="02040503050201020203" pitchFamily="18" charset="-78"/>
                <a:cs typeface="Adobe Arabic" panose="02040503050201020203" pitchFamily="18" charset="-78"/>
              </a:rPr>
              <a:t>compound eyes</a:t>
            </a:r>
            <a:r>
              <a:rPr lang="ar-IQ" sz="2800" dirty="0">
                <a:solidFill>
                  <a:prstClr val="black"/>
                </a:solidFill>
                <a:latin typeface="Adobe Arabic" panose="02040503050201020203" pitchFamily="18" charset="-78"/>
                <a:cs typeface="Adobe Arabic" panose="02040503050201020203" pitchFamily="18" charset="-78"/>
              </a:rPr>
              <a:t>   والبسيطه </a:t>
            </a:r>
            <a:r>
              <a:rPr lang="en-US" sz="2800" dirty="0">
                <a:solidFill>
                  <a:prstClr val="black"/>
                </a:solidFill>
                <a:latin typeface="Adobe Arabic" panose="02040503050201020203" pitchFamily="18" charset="-78"/>
                <a:cs typeface="Adobe Arabic" panose="02040503050201020203" pitchFamily="18" charset="-78"/>
              </a:rPr>
              <a:t>simple eyes</a:t>
            </a:r>
            <a:r>
              <a:rPr lang="ar-IQ" sz="2800" dirty="0">
                <a:solidFill>
                  <a:prstClr val="black"/>
                </a:solidFill>
                <a:latin typeface="Adobe Arabic" panose="02040503050201020203" pitchFamily="18" charset="-78"/>
                <a:cs typeface="Adobe Arabic" panose="02040503050201020203" pitchFamily="18" charset="-78"/>
              </a:rPr>
              <a:t>)</a:t>
            </a:r>
          </a:p>
          <a:p>
            <a:pPr lvl="0"/>
            <a:r>
              <a:rPr lang="ar-IQ" sz="2800" dirty="0">
                <a:solidFill>
                  <a:prstClr val="black"/>
                </a:solidFill>
                <a:latin typeface="Adobe Arabic" panose="02040503050201020203" pitchFamily="18" charset="-78"/>
                <a:cs typeface="Adobe Arabic" panose="02040503050201020203" pitchFamily="18" charset="-78"/>
              </a:rPr>
              <a:t>   ب- اللوامس</a:t>
            </a:r>
            <a:r>
              <a:rPr lang="en-US" sz="2800" dirty="0">
                <a:solidFill>
                  <a:prstClr val="black"/>
                </a:solidFill>
                <a:latin typeface="Adobe Arabic" panose="02040503050201020203" pitchFamily="18" charset="-78"/>
                <a:cs typeface="Adobe Arabic" panose="02040503050201020203" pitchFamily="18" charset="-78"/>
              </a:rPr>
              <a:t>   </a:t>
            </a:r>
            <a:r>
              <a:rPr lang="ar-IQ" sz="2800" dirty="0">
                <a:solidFill>
                  <a:prstClr val="black"/>
                </a:solidFill>
                <a:latin typeface="Adobe Arabic" panose="02040503050201020203" pitchFamily="18" charset="-78"/>
                <a:cs typeface="Adobe Arabic" panose="02040503050201020203" pitchFamily="18" charset="-78"/>
              </a:rPr>
              <a:t>   </a:t>
            </a:r>
            <a:r>
              <a:rPr lang="en-US" sz="2800" dirty="0">
                <a:solidFill>
                  <a:prstClr val="black"/>
                </a:solidFill>
                <a:latin typeface="Adobe Arabic" panose="02040503050201020203" pitchFamily="18" charset="-78"/>
                <a:cs typeface="Adobe Arabic" panose="02040503050201020203" pitchFamily="18" charset="-78"/>
              </a:rPr>
              <a:t>antennae</a:t>
            </a:r>
            <a:endParaRPr lang="ar-IQ" sz="2800" dirty="0">
              <a:solidFill>
                <a:prstClr val="black"/>
              </a:solidFill>
              <a:latin typeface="Adobe Arabic" panose="02040503050201020203" pitchFamily="18" charset="-78"/>
              <a:cs typeface="Adobe Arabic" panose="02040503050201020203" pitchFamily="18" charset="-78"/>
            </a:endParaRPr>
          </a:p>
          <a:p>
            <a:pPr lvl="0"/>
            <a:endParaRPr lang="ar-IQ" sz="2800" dirty="0">
              <a:solidFill>
                <a:prstClr val="black"/>
              </a:solidFill>
              <a:latin typeface="Adobe Arabic" panose="02040503050201020203" pitchFamily="18" charset="-78"/>
              <a:cs typeface="Adobe Arabic" panose="02040503050201020203" pitchFamily="18" charset="-78"/>
            </a:endParaRPr>
          </a:p>
          <a:p>
            <a:pPr lvl="0"/>
            <a:r>
              <a:rPr lang="ar-IQ" sz="2800" dirty="0">
                <a:solidFill>
                  <a:prstClr val="black"/>
                </a:solidFill>
                <a:latin typeface="Adobe Arabic" panose="02040503050201020203" pitchFamily="18" charset="-78"/>
                <a:cs typeface="Adobe Arabic" panose="02040503050201020203" pitchFamily="18" charset="-78"/>
              </a:rPr>
              <a:t>و 2- لواحق التغذيه وتشمل</a:t>
            </a:r>
          </a:p>
          <a:p>
            <a:pPr lvl="0"/>
            <a:r>
              <a:rPr lang="ar-IQ" sz="2800" dirty="0">
                <a:solidFill>
                  <a:prstClr val="black"/>
                </a:solidFill>
                <a:latin typeface="Adobe Arabic" panose="02040503050201020203" pitchFamily="18" charset="-78"/>
                <a:cs typeface="Adobe Arabic" panose="02040503050201020203" pitchFamily="18" charset="-78"/>
              </a:rPr>
              <a:t>   اجزاء الفم والتي تقسم بشكل عام الى ثلاثة اقسام هي</a:t>
            </a:r>
          </a:p>
          <a:p>
            <a:pPr lvl="0"/>
            <a:r>
              <a:rPr lang="ar-IQ" sz="2800" dirty="0">
                <a:solidFill>
                  <a:prstClr val="black"/>
                </a:solidFill>
                <a:latin typeface="Adobe Arabic" panose="02040503050201020203" pitchFamily="18" charset="-78"/>
                <a:cs typeface="Adobe Arabic" panose="02040503050201020203" pitchFamily="18" charset="-78"/>
              </a:rPr>
              <a:t>    أ- اجزاء الفم القاضمه </a:t>
            </a:r>
            <a:r>
              <a:rPr lang="en-US" sz="2800" dirty="0">
                <a:solidFill>
                  <a:prstClr val="black"/>
                </a:solidFill>
                <a:latin typeface="Adobe Arabic" panose="02040503050201020203" pitchFamily="18" charset="-78"/>
                <a:cs typeface="Adobe Arabic" panose="02040503050201020203" pitchFamily="18" charset="-78"/>
              </a:rPr>
              <a:t>chewing mouth parts</a:t>
            </a:r>
            <a:endParaRPr lang="ar-IQ" sz="2800" dirty="0">
              <a:solidFill>
                <a:prstClr val="black"/>
              </a:solidFill>
              <a:latin typeface="Adobe Arabic" panose="02040503050201020203" pitchFamily="18" charset="-78"/>
              <a:cs typeface="Adobe Arabic" panose="02040503050201020203" pitchFamily="18" charset="-78"/>
            </a:endParaRPr>
          </a:p>
          <a:p>
            <a:pPr lvl="0"/>
            <a:r>
              <a:rPr lang="ar-IQ" sz="2800" dirty="0">
                <a:solidFill>
                  <a:prstClr val="black"/>
                </a:solidFill>
                <a:latin typeface="Adobe Arabic" panose="02040503050201020203" pitchFamily="18" charset="-78"/>
                <a:cs typeface="Adobe Arabic" panose="02040503050201020203" pitchFamily="18" charset="-78"/>
              </a:rPr>
              <a:t>   ب- اجزاء الفم الثاقبة الماصه    </a:t>
            </a:r>
            <a:r>
              <a:rPr lang="en-US" sz="2800" dirty="0">
                <a:solidFill>
                  <a:prstClr val="black"/>
                </a:solidFill>
                <a:latin typeface="Adobe Arabic" panose="02040503050201020203" pitchFamily="18" charset="-78"/>
                <a:cs typeface="Adobe Arabic" panose="02040503050201020203" pitchFamily="18" charset="-78"/>
              </a:rPr>
              <a:t> </a:t>
            </a:r>
            <a:r>
              <a:rPr lang="ar-IQ" sz="2800" dirty="0">
                <a:solidFill>
                  <a:prstClr val="black"/>
                </a:solidFill>
                <a:latin typeface="Adobe Arabic" panose="02040503050201020203" pitchFamily="18" charset="-78"/>
                <a:cs typeface="Adobe Arabic" panose="02040503050201020203" pitchFamily="18" charset="-78"/>
              </a:rPr>
              <a:t> </a:t>
            </a:r>
            <a:r>
              <a:rPr lang="en-US" sz="2800" dirty="0">
                <a:solidFill>
                  <a:prstClr val="black"/>
                </a:solidFill>
                <a:latin typeface="Adobe Arabic" panose="02040503050201020203" pitchFamily="18" charset="-78"/>
                <a:cs typeface="Adobe Arabic" panose="02040503050201020203" pitchFamily="18" charset="-78"/>
              </a:rPr>
              <a:t>piercing sucking mouth parts</a:t>
            </a:r>
            <a:endParaRPr lang="ar-IQ" sz="2800" dirty="0">
              <a:solidFill>
                <a:prstClr val="black"/>
              </a:solidFill>
              <a:latin typeface="Adobe Arabic" panose="02040503050201020203" pitchFamily="18" charset="-78"/>
              <a:cs typeface="Adobe Arabic" panose="02040503050201020203" pitchFamily="18" charset="-78"/>
            </a:endParaRPr>
          </a:p>
          <a:p>
            <a:pPr lvl="0"/>
            <a:r>
              <a:rPr lang="ar-IQ" sz="2800" dirty="0">
                <a:solidFill>
                  <a:prstClr val="black"/>
                </a:solidFill>
                <a:latin typeface="Adobe Arabic" panose="02040503050201020203" pitchFamily="18" charset="-78"/>
                <a:cs typeface="Adobe Arabic" panose="02040503050201020203" pitchFamily="18" charset="-78"/>
              </a:rPr>
              <a:t>   ج- اجزء الفم اللاعقه  </a:t>
            </a:r>
            <a:r>
              <a:rPr lang="en-US" sz="2800" dirty="0" err="1">
                <a:solidFill>
                  <a:prstClr val="black"/>
                </a:solidFill>
                <a:latin typeface="Adobe Arabic" panose="02040503050201020203" pitchFamily="18" charset="-78"/>
                <a:cs typeface="Adobe Arabic" panose="02040503050201020203" pitchFamily="18" charset="-78"/>
              </a:rPr>
              <a:t>Hustellated</a:t>
            </a:r>
            <a:r>
              <a:rPr lang="en-US" sz="2800" dirty="0">
                <a:solidFill>
                  <a:prstClr val="black"/>
                </a:solidFill>
                <a:latin typeface="Adobe Arabic" panose="02040503050201020203" pitchFamily="18" charset="-78"/>
                <a:cs typeface="Adobe Arabic" panose="02040503050201020203" pitchFamily="18" charset="-78"/>
              </a:rPr>
              <a:t> mouth parts</a:t>
            </a:r>
            <a:endParaRPr lang="ar-IQ" sz="2800" dirty="0">
              <a:solidFill>
                <a:prstClr val="black"/>
              </a:solidFill>
              <a:latin typeface="Adobe Arabic" panose="02040503050201020203" pitchFamily="18" charset="-78"/>
              <a:cs typeface="Adobe Arabic" panose="02040503050201020203" pitchFamily="18" charset="-78"/>
            </a:endParaRPr>
          </a:p>
          <a:p>
            <a:pPr lvl="0"/>
            <a:endParaRPr lang="ar-IQ" sz="2800" dirty="0">
              <a:solidFill>
                <a:prstClr val="black"/>
              </a:solidFill>
              <a:latin typeface="Adobe Arabic" panose="02040503050201020203" pitchFamily="18" charset="-78"/>
              <a:cs typeface="Adobe Arabic" panose="02040503050201020203" pitchFamily="18" charset="-78"/>
            </a:endParaRPr>
          </a:p>
          <a:p>
            <a:pPr lvl="0"/>
            <a:endParaRPr lang="ar-IQ" dirty="0">
              <a:solidFill>
                <a:prstClr val="black"/>
              </a:solidFill>
            </a:endParaRPr>
          </a:p>
          <a:p>
            <a:pPr lvl="0"/>
            <a:endParaRPr lang="ar-IQ" dirty="0">
              <a:solidFill>
                <a:prstClr val="black"/>
              </a:solidFill>
            </a:endParaRPr>
          </a:p>
          <a:p>
            <a:pPr lvl="0"/>
            <a:endParaRPr lang="ar-IQ" dirty="0">
              <a:solidFill>
                <a:prstClr val="black"/>
              </a:solidFill>
            </a:endParaRPr>
          </a:p>
          <a:p>
            <a:pPr lvl="0"/>
            <a:endParaRPr lang="ar-IQ" dirty="0">
              <a:solidFill>
                <a:prstClr val="black"/>
              </a:solidFill>
            </a:endParaRPr>
          </a:p>
          <a:p>
            <a:pPr lvl="0"/>
            <a:endParaRPr lang="ar-IQ" dirty="0">
              <a:solidFill>
                <a:prstClr val="black"/>
              </a:solidFill>
            </a:endParaRPr>
          </a:p>
          <a:p>
            <a:pPr lvl="0"/>
            <a:endParaRPr lang="ar-IQ" dirty="0">
              <a:solidFill>
                <a:prstClr val="black"/>
              </a:solidFill>
            </a:endParaRPr>
          </a:p>
          <a:p>
            <a:pPr lvl="0"/>
            <a:endParaRPr lang="ar-IQ" dirty="0">
              <a:solidFill>
                <a:prstClr val="black"/>
              </a:solidFill>
            </a:endParaRPr>
          </a:p>
          <a:p>
            <a:pPr lvl="0"/>
            <a:endParaRPr lang="ar-IQ" dirty="0">
              <a:solidFill>
                <a:prstClr val="black"/>
              </a:solidFill>
            </a:endParaRPr>
          </a:p>
          <a:p>
            <a:pPr lvl="0"/>
            <a:endParaRPr lang="ar-IQ" dirty="0">
              <a:solidFill>
                <a:prstClr val="black"/>
              </a:solidFill>
            </a:endParaRPr>
          </a:p>
          <a:p>
            <a:pPr lvl="0"/>
            <a:endParaRPr lang="ar-IQ" dirty="0">
              <a:solidFill>
                <a:prstClr val="black"/>
              </a:solidFill>
            </a:endParaRPr>
          </a:p>
          <a:p>
            <a:pPr lvl="0"/>
            <a:endParaRPr lang="ar-IQ" dirty="0">
              <a:solidFill>
                <a:prstClr val="black"/>
              </a:solidFill>
            </a:endParaRPr>
          </a:p>
        </p:txBody>
      </p:sp>
    </p:spTree>
    <p:extLst>
      <p:ext uri="{BB962C8B-B14F-4D97-AF65-F5344CB8AC3E}">
        <p14:creationId xmlns:p14="http://schemas.microsoft.com/office/powerpoint/2010/main" val="3094667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46401F-7A2A-4307-A14C-47E8A1D73B42}"/>
              </a:ext>
            </a:extLst>
          </p:cNvPr>
          <p:cNvSpPr>
            <a:spLocks noGrp="1"/>
          </p:cNvSpPr>
          <p:nvPr>
            <p:ph type="body" sz="half" idx="2"/>
          </p:nvPr>
        </p:nvSpPr>
        <p:spPr>
          <a:xfrm>
            <a:off x="544060" y="2089440"/>
            <a:ext cx="3352800" cy="4147872"/>
          </a:xfrm>
        </p:spPr>
        <p:txBody>
          <a:bodyPr>
            <a:normAutofit fontScale="92500" lnSpcReduction="10000"/>
          </a:bodyPr>
          <a:lstStyle/>
          <a:p>
            <a:pPr lvl="0">
              <a:spcAft>
                <a:spcPts val="0"/>
              </a:spcAft>
              <a:buClrTx/>
              <a:buSzTx/>
            </a:pPr>
            <a:r>
              <a:rPr lang="ar-IQ" dirty="0">
                <a:solidFill>
                  <a:prstClr val="black"/>
                </a:solidFill>
              </a:rPr>
              <a:t>تقسم ملحقات الراس الى قسمين رئيسين هما</a:t>
            </a:r>
          </a:p>
          <a:p>
            <a:pPr lvl="0">
              <a:spcAft>
                <a:spcPts val="0"/>
              </a:spcAft>
              <a:buClrTx/>
              <a:buSzTx/>
            </a:pPr>
            <a:r>
              <a:rPr lang="ar-IQ" dirty="0">
                <a:solidFill>
                  <a:prstClr val="black"/>
                </a:solidFill>
              </a:rPr>
              <a:t>1- الملحقات الحسيه والتي تشمل</a:t>
            </a:r>
          </a:p>
          <a:p>
            <a:pPr lvl="0">
              <a:spcAft>
                <a:spcPts val="0"/>
              </a:spcAft>
              <a:buClrTx/>
              <a:buSzTx/>
            </a:pPr>
            <a:endParaRPr lang="ar-IQ" dirty="0">
              <a:solidFill>
                <a:prstClr val="black"/>
              </a:solidFill>
            </a:endParaRPr>
          </a:p>
          <a:p>
            <a:pPr lvl="0">
              <a:spcAft>
                <a:spcPts val="0"/>
              </a:spcAft>
              <a:buClrTx/>
              <a:buSzTx/>
            </a:pPr>
            <a:r>
              <a:rPr lang="ar-IQ" dirty="0">
                <a:solidFill>
                  <a:prstClr val="black"/>
                </a:solidFill>
              </a:rPr>
              <a:t>1- العيون : بقسميها المركبه  ( زوج من العيون يلاحظ في الصورة في اقصى اليمين والشمال  اما العيون البسيطه فهي بين 2-3 عيون وتبدو واضحة في الصورة</a:t>
            </a:r>
          </a:p>
          <a:p>
            <a:pPr lvl="0">
              <a:spcAft>
                <a:spcPts val="0"/>
              </a:spcAft>
              <a:buClrTx/>
              <a:buSzTx/>
            </a:pPr>
            <a:r>
              <a:rPr lang="ar-IQ" dirty="0">
                <a:solidFill>
                  <a:prstClr val="black"/>
                </a:solidFill>
              </a:rPr>
              <a:t>2- اللوامس والتي تعتبر الصفه الرئيسيه  للحشرات وتلاحظ بشكل واضح في الصورة اعلى العيون المركبه ( لاحظ السلايد الثاني)</a:t>
            </a:r>
          </a:p>
          <a:p>
            <a:pPr lvl="0">
              <a:spcAft>
                <a:spcPts val="0"/>
              </a:spcAft>
              <a:buClrTx/>
              <a:buSzTx/>
            </a:pPr>
            <a:endParaRPr lang="ar-IQ" dirty="0">
              <a:solidFill>
                <a:prstClr val="black"/>
              </a:solidFill>
            </a:endParaRPr>
          </a:p>
          <a:p>
            <a:pPr lvl="0">
              <a:spcAft>
                <a:spcPts val="0"/>
              </a:spcAft>
              <a:buClrTx/>
              <a:buSzTx/>
            </a:pPr>
            <a:r>
              <a:rPr lang="ar-IQ" dirty="0">
                <a:solidFill>
                  <a:prstClr val="black"/>
                </a:solidFill>
              </a:rPr>
              <a:t>2-  ملحقات  التغذيه وتشمل اجزاء الفم والتي تقسم الى ثلاثة انواع رئيسيه 1- اجزاء الفم القاضمه  (السلايد1-3)، 2- اجزاء الفم الثاقبه الماصه (السلايد الرابع)، اما النوع الثالث فهو اجزاء الفم اللاعقه (السلايد الخامس)</a:t>
            </a:r>
          </a:p>
          <a:p>
            <a:endParaRPr lang="en-US" dirty="0"/>
          </a:p>
        </p:txBody>
      </p:sp>
      <p:sp>
        <p:nvSpPr>
          <p:cNvPr id="3" name="Title 2">
            <a:extLst>
              <a:ext uri="{FF2B5EF4-FFF2-40B4-BE49-F238E27FC236}">
                <a16:creationId xmlns:a16="http://schemas.microsoft.com/office/drawing/2014/main" id="{315B570D-D472-4209-9DE0-57EBF9217611}"/>
              </a:ext>
            </a:extLst>
          </p:cNvPr>
          <p:cNvSpPr>
            <a:spLocks noGrp="1"/>
          </p:cNvSpPr>
          <p:nvPr>
            <p:ph type="title"/>
          </p:nvPr>
        </p:nvSpPr>
        <p:spPr>
          <a:xfrm>
            <a:off x="566011" y="836712"/>
            <a:ext cx="3352800" cy="1252728"/>
          </a:xfrm>
        </p:spPr>
        <p:txBody>
          <a:bodyPr/>
          <a:lstStyle/>
          <a:p>
            <a:r>
              <a:rPr lang="ar-IQ" dirty="0"/>
              <a:t>ملحقات الراس الحسيه </a:t>
            </a:r>
            <a:br>
              <a:rPr lang="ar-IQ" dirty="0"/>
            </a:br>
            <a:r>
              <a:rPr lang="en-US" sz="4000" dirty="0">
                <a:latin typeface="Adobe Arabic" panose="02040503050201020203" pitchFamily="18" charset="-78"/>
                <a:cs typeface="Adobe Arabic" panose="02040503050201020203" pitchFamily="18" charset="-78"/>
              </a:rPr>
              <a:t>sensory appendages</a:t>
            </a:r>
            <a:endParaRPr lang="en-US" dirty="0">
              <a:latin typeface="Adobe Arabic" panose="02040503050201020203" pitchFamily="18" charset="-78"/>
              <a:cs typeface="Adobe Arabic" panose="02040503050201020203" pitchFamily="18" charset="-78"/>
            </a:endParaRPr>
          </a:p>
        </p:txBody>
      </p:sp>
      <p:pic>
        <p:nvPicPr>
          <p:cNvPr id="5" name="Content Placeholder 4">
            <a:extLst>
              <a:ext uri="{FF2B5EF4-FFF2-40B4-BE49-F238E27FC236}">
                <a16:creationId xmlns:a16="http://schemas.microsoft.com/office/drawing/2014/main" id="{14680936-84B2-4973-B73D-35FAD82609D3}"/>
              </a:ext>
            </a:extLst>
          </p:cNvPr>
          <p:cNvPicPr>
            <a:picLocks noGrp="1" noChangeAspect="1"/>
          </p:cNvPicPr>
          <p:nvPr>
            <p:ph idx="1"/>
          </p:nvPr>
        </p:nvPicPr>
        <p:blipFill>
          <a:blip r:embed="rId2"/>
          <a:stretch>
            <a:fillRect/>
          </a:stretch>
        </p:blipFill>
        <p:spPr>
          <a:xfrm>
            <a:off x="4434330" y="1556792"/>
            <a:ext cx="4566277" cy="4147872"/>
          </a:xfrm>
          <a:prstGeom prst="rect">
            <a:avLst/>
          </a:prstGeom>
        </p:spPr>
      </p:pic>
    </p:spTree>
    <p:extLst>
      <p:ext uri="{BB962C8B-B14F-4D97-AF65-F5344CB8AC3E}">
        <p14:creationId xmlns:p14="http://schemas.microsoft.com/office/powerpoint/2010/main" val="2441947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descr="antennae">
            <a:extLst>
              <a:ext uri="{FF2B5EF4-FFF2-40B4-BE49-F238E27FC236}">
                <a16:creationId xmlns:a16="http://schemas.microsoft.com/office/drawing/2014/main" id="{E2053044-2FFF-4FBA-939B-60772FB72B7B}"/>
              </a:ext>
            </a:extLst>
          </p:cNvPr>
          <p:cNvPicPr>
            <a:picLocks noChangeAspect="1" noChangeArrowheads="1"/>
          </p:cNvPicPr>
          <p:nvPr/>
        </p:nvPicPr>
        <p:blipFill>
          <a:blip r:embed="rId2"/>
          <a:srcRect/>
          <a:stretch>
            <a:fillRect/>
          </a:stretch>
        </p:blipFill>
        <p:spPr bwMode="auto">
          <a:xfrm>
            <a:off x="3779912" y="1599863"/>
            <a:ext cx="5254041" cy="4032448"/>
          </a:xfrm>
          <a:prstGeom prst="rect">
            <a:avLst/>
          </a:prstGeom>
          <a:noFill/>
          <a:ln w="9525">
            <a:noFill/>
            <a:miter lim="800000"/>
            <a:headEnd/>
            <a:tailEnd/>
          </a:ln>
        </p:spPr>
      </p:pic>
      <p:sp>
        <p:nvSpPr>
          <p:cNvPr id="3" name="Rectangle 2">
            <a:extLst>
              <a:ext uri="{FF2B5EF4-FFF2-40B4-BE49-F238E27FC236}">
                <a16:creationId xmlns:a16="http://schemas.microsoft.com/office/drawing/2014/main" id="{5138842A-722B-4141-9498-E66B6A815485}"/>
              </a:ext>
            </a:extLst>
          </p:cNvPr>
          <p:cNvSpPr/>
          <p:nvPr/>
        </p:nvSpPr>
        <p:spPr>
          <a:xfrm>
            <a:off x="136513" y="1225689"/>
            <a:ext cx="3643399" cy="5632311"/>
          </a:xfrm>
          <a:prstGeom prst="rect">
            <a:avLst/>
          </a:prstGeom>
        </p:spPr>
        <p:txBody>
          <a:bodyPr wrap="square">
            <a:spAutoFit/>
          </a:bodyPr>
          <a:lstStyle/>
          <a:p>
            <a:r>
              <a:rPr lang="ar-IQ" dirty="0"/>
              <a:t>تعتبر اللوامس من الصفات الرئيسيه في عملية التصنيف وذلك لتنوعها وكثرتها ولهذا سميت باسماء تدل على شكلهما فمثلا  وكما في الرسم من البسار الى اليمين</a:t>
            </a:r>
          </a:p>
          <a:p>
            <a:r>
              <a:rPr lang="ar-IQ" dirty="0"/>
              <a:t>اللامس الشعري( عريضه من الاسفل دقيقه في الاعلى)</a:t>
            </a:r>
          </a:p>
          <a:p>
            <a:r>
              <a:rPr lang="ar-IQ" dirty="0"/>
              <a:t>اللامس الخيطي(متساويه من البدايه الى النهايه)</a:t>
            </a:r>
          </a:p>
          <a:p>
            <a:r>
              <a:rPr lang="ar-IQ" dirty="0"/>
              <a:t>اللامس المنشاري (خروج نتوء من كل قطعه من قطع السوط)</a:t>
            </a:r>
          </a:p>
          <a:p>
            <a:r>
              <a:rPr lang="ar-IQ" dirty="0"/>
              <a:t>اللامس الصولجاني (القطع تكبر تدريجيا باتجاه القمه)</a:t>
            </a:r>
          </a:p>
          <a:p>
            <a:r>
              <a:rPr lang="ar-IQ" dirty="0"/>
              <a:t>اللامس الرأسي (القطع الثلاثه الاخيرة تكبر بصورة مفاجأه)</a:t>
            </a:r>
          </a:p>
          <a:p>
            <a:r>
              <a:rPr lang="ar-IQ" dirty="0"/>
              <a:t>اللامس الصفائحي ( قطع السوط عريضه)</a:t>
            </a:r>
          </a:p>
          <a:p>
            <a:r>
              <a:rPr lang="ar-IQ" dirty="0"/>
              <a:t>اللامس الشوكي (احتواء حلقة السوط على شوكه)</a:t>
            </a:r>
          </a:p>
          <a:p>
            <a:r>
              <a:rPr lang="ar-IQ" dirty="0"/>
              <a:t>اللامس المشطي(خروج نتوءات طويله تشبه اسنان المشط من كل قطعه</a:t>
            </a:r>
          </a:p>
          <a:p>
            <a:endParaRPr lang="ar-IQ" dirty="0"/>
          </a:p>
          <a:p>
            <a:r>
              <a:rPr lang="ar-IQ" dirty="0"/>
              <a:t>وغيرها من الانواع</a:t>
            </a:r>
          </a:p>
        </p:txBody>
      </p:sp>
      <p:sp>
        <p:nvSpPr>
          <p:cNvPr id="4" name="Rectangle 3">
            <a:extLst>
              <a:ext uri="{FF2B5EF4-FFF2-40B4-BE49-F238E27FC236}">
                <a16:creationId xmlns:a16="http://schemas.microsoft.com/office/drawing/2014/main" id="{373E843F-F639-4D8E-8E00-3B429294DBFC}"/>
              </a:ext>
            </a:extLst>
          </p:cNvPr>
          <p:cNvSpPr/>
          <p:nvPr/>
        </p:nvSpPr>
        <p:spPr>
          <a:xfrm>
            <a:off x="683569" y="861899"/>
            <a:ext cx="2952328" cy="369332"/>
          </a:xfrm>
          <a:prstGeom prst="rect">
            <a:avLst/>
          </a:prstGeom>
        </p:spPr>
        <p:txBody>
          <a:bodyPr wrap="square">
            <a:spAutoFit/>
          </a:bodyPr>
          <a:lstStyle/>
          <a:p>
            <a:r>
              <a:rPr lang="ar-IQ" b="1" dirty="0"/>
              <a:t>انواع</a:t>
            </a:r>
            <a:r>
              <a:rPr lang="ar-IQ" dirty="0"/>
              <a:t> </a:t>
            </a:r>
            <a:r>
              <a:rPr lang="ar-IQ" b="1" dirty="0"/>
              <a:t>اللوامس</a:t>
            </a:r>
            <a:endParaRPr lang="en-US" b="1" dirty="0"/>
          </a:p>
        </p:txBody>
      </p:sp>
    </p:spTree>
    <p:extLst>
      <p:ext uri="{BB962C8B-B14F-4D97-AF65-F5344CB8AC3E}">
        <p14:creationId xmlns:p14="http://schemas.microsoft.com/office/powerpoint/2010/main" val="217130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4C08E-0B03-4B79-AA45-B543ACC7B8F1}"/>
              </a:ext>
            </a:extLst>
          </p:cNvPr>
          <p:cNvSpPr>
            <a:spLocks noGrp="1"/>
          </p:cNvSpPr>
          <p:nvPr>
            <p:ph type="ctrTitle"/>
          </p:nvPr>
        </p:nvSpPr>
        <p:spPr/>
        <p:txBody>
          <a:bodyPr anchor="t"/>
          <a:lstStyle/>
          <a:p>
            <a:r>
              <a:rPr lang="en-US" dirty="0"/>
              <a:t>Head Appendages</a:t>
            </a:r>
            <a:br>
              <a:rPr lang="en-US" dirty="0"/>
            </a:br>
            <a:r>
              <a:rPr lang="ar-IQ" dirty="0"/>
              <a:t>ملحقات الراس</a:t>
            </a:r>
            <a:endParaRPr lang="en-US" dirty="0"/>
          </a:p>
        </p:txBody>
      </p:sp>
      <p:sp>
        <p:nvSpPr>
          <p:cNvPr id="3" name="Subtitle 2">
            <a:extLst>
              <a:ext uri="{FF2B5EF4-FFF2-40B4-BE49-F238E27FC236}">
                <a16:creationId xmlns:a16="http://schemas.microsoft.com/office/drawing/2014/main" id="{44B5C533-9FDF-41EF-AB3E-787B927944B9}"/>
              </a:ext>
            </a:extLst>
          </p:cNvPr>
          <p:cNvSpPr>
            <a:spLocks noGrp="1"/>
          </p:cNvSpPr>
          <p:nvPr>
            <p:ph type="subTitle" idx="1"/>
          </p:nvPr>
        </p:nvSpPr>
        <p:spPr>
          <a:xfrm>
            <a:off x="1371600" y="3556000"/>
            <a:ext cx="6400800" cy="2033239"/>
          </a:xfrm>
        </p:spPr>
        <p:txBody>
          <a:bodyPr>
            <a:normAutofit/>
          </a:bodyPr>
          <a:lstStyle/>
          <a:p>
            <a:r>
              <a:rPr lang="en-US" sz="5400" dirty="0"/>
              <a:t>Mouth parts</a:t>
            </a:r>
            <a:endParaRPr lang="ar-IQ" sz="5400" dirty="0"/>
          </a:p>
          <a:p>
            <a:r>
              <a:rPr lang="ar-IQ" sz="5400" dirty="0"/>
              <a:t>اجزاء الفم</a:t>
            </a:r>
            <a:endParaRPr lang="en-US" sz="5400" dirty="0"/>
          </a:p>
        </p:txBody>
      </p:sp>
    </p:spTree>
    <p:extLst>
      <p:ext uri="{BB962C8B-B14F-4D97-AF65-F5344CB8AC3E}">
        <p14:creationId xmlns:p14="http://schemas.microsoft.com/office/powerpoint/2010/main" val="268040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191</TotalTime>
  <Words>989</Words>
  <Application>Microsoft Office PowerPoint</Application>
  <PresentationFormat>On-screen Show (4:3)</PresentationFormat>
  <Paragraphs>83</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Adobe Arabic</vt:lpstr>
      <vt:lpstr>Candara</vt:lpstr>
      <vt:lpstr>Symbol</vt:lpstr>
      <vt:lpstr>Waveform</vt:lpstr>
      <vt:lpstr>Body region</vt:lpstr>
      <vt:lpstr>      الدراسة المظهرية            Morphological studies                </vt:lpstr>
      <vt:lpstr>تقسيم الحشرات اعتمادا  على وضع اجزاء الفم</vt:lpstr>
      <vt:lpstr>    صندوق الراس والصفائح المكونة له     </vt:lpstr>
      <vt:lpstr>    الهيكل الداخلي لصندوق الراس</vt:lpstr>
      <vt:lpstr>ملحقات الراس تقسم ملحقات الراس الى قسمين </vt:lpstr>
      <vt:lpstr>ملحقات الراس الحسيه  sensory appendages</vt:lpstr>
      <vt:lpstr>PowerPoint Presentation</vt:lpstr>
      <vt:lpstr>Head Appendages ملحقات الراس</vt:lpstr>
      <vt:lpstr> اجزاء الفم القاضمه/ الفكوك The Mandible</vt:lpstr>
      <vt:lpstr>الفكوك المساعدة The maxillae</vt:lpstr>
      <vt:lpstr> الشفى السفلى The labium</vt:lpstr>
      <vt:lpstr>اجزاء الفم الثاقية الماصه Piercing sucking m.p.</vt:lpstr>
      <vt:lpstr>اجزاء الفم اللاعقه hustellated m.p.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الدراسة المظهرية             Morphological studies</dc:title>
  <dc:creator>Dr. Kadhim</dc:creator>
  <cp:lastModifiedBy>DR   KSH</cp:lastModifiedBy>
  <cp:revision>23</cp:revision>
  <dcterms:created xsi:type="dcterms:W3CDTF">2012-03-27T18:53:13Z</dcterms:created>
  <dcterms:modified xsi:type="dcterms:W3CDTF">2020-05-20T18:46:45Z</dcterms:modified>
</cp:coreProperties>
</file>